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32"/>
  </p:notesMasterIdLst>
  <p:sldIdLst>
    <p:sldId id="261" r:id="rId3"/>
    <p:sldId id="279" r:id="rId4"/>
    <p:sldId id="315" r:id="rId5"/>
    <p:sldId id="283" r:id="rId6"/>
    <p:sldId id="314" r:id="rId7"/>
    <p:sldId id="276" r:id="rId8"/>
    <p:sldId id="277" r:id="rId9"/>
    <p:sldId id="308" r:id="rId10"/>
    <p:sldId id="317" r:id="rId11"/>
    <p:sldId id="275" r:id="rId12"/>
    <p:sldId id="309" r:id="rId13"/>
    <p:sldId id="310" r:id="rId14"/>
    <p:sldId id="311" r:id="rId15"/>
    <p:sldId id="318" r:id="rId16"/>
    <p:sldId id="312" r:id="rId17"/>
    <p:sldId id="258" r:id="rId18"/>
    <p:sldId id="296" r:id="rId19"/>
    <p:sldId id="295" r:id="rId20"/>
    <p:sldId id="300" r:id="rId21"/>
    <p:sldId id="301" r:id="rId22"/>
    <p:sldId id="302" r:id="rId23"/>
    <p:sldId id="303" r:id="rId24"/>
    <p:sldId id="304" r:id="rId25"/>
    <p:sldId id="305" r:id="rId26"/>
    <p:sldId id="320" r:id="rId27"/>
    <p:sldId id="319" r:id="rId28"/>
    <p:sldId id="316" r:id="rId29"/>
    <p:sldId id="282" r:id="rId30"/>
    <p:sldId id="280" r:id="rId31"/>
  </p:sldIdLst>
  <p:sldSz cx="9144000" cy="6858000" type="screen4x3"/>
  <p:notesSz cx="6858000" cy="9144000"/>
  <p:defaultTex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Сергей Березин" initials="СБ" lastIdx="1" clrIdx="0">
    <p:extLst>
      <p:ext uri="{19B8F6BF-5375-455C-9EA6-DF929625EA0E}">
        <p15:presenceInfo xmlns:p15="http://schemas.microsoft.com/office/powerpoint/2012/main" userId="dbb0cb93d0b0018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3" autoAdjust="0"/>
    <p:restoredTop sz="94681" autoAdjust="0"/>
  </p:normalViewPr>
  <p:slideViewPr>
    <p:cSldViewPr>
      <p:cViewPr varScale="1">
        <p:scale>
          <a:sx n="122" d="100"/>
          <a:sy n="122" d="100"/>
        </p:scale>
        <p:origin x="1594" y="1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ru-RU"/>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ru-RU"/>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a:t>Click to edit Master text styles</a:t>
            </a:r>
          </a:p>
          <a:p>
            <a:pPr lvl="1"/>
            <a:r>
              <a:rPr lang="ru-RU" noProof="0"/>
              <a:t>Second level</a:t>
            </a:r>
          </a:p>
          <a:p>
            <a:pPr lvl="2"/>
            <a:r>
              <a:rPr lang="ru-RU" noProof="0"/>
              <a:t>Third level</a:t>
            </a:r>
          </a:p>
          <a:p>
            <a:pPr lvl="3"/>
            <a:r>
              <a:rPr lang="ru-RU" noProof="0"/>
              <a:t>Fourth level</a:t>
            </a:r>
          </a:p>
          <a:p>
            <a:pPr lvl="4"/>
            <a:r>
              <a:rPr lang="ru-RU" noProof="0"/>
              <a:t>Fifth level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ru-RU"/>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4053D03C-7D98-4607-BDBF-35E3D9784205}" type="slidenum">
              <a:rPr lang="ru-RU" altLang="ru-RU"/>
              <a:pPr>
                <a:defRPr/>
              </a:pPr>
              <a:t>‹#›</a:t>
            </a:fld>
            <a:endParaRPr lang="ru-RU" altLang="ru-RU"/>
          </a:p>
        </p:txBody>
      </p:sp>
    </p:spTree>
    <p:extLst>
      <p:ext uri="{BB962C8B-B14F-4D97-AF65-F5344CB8AC3E}">
        <p14:creationId xmlns:p14="http://schemas.microsoft.com/office/powerpoint/2010/main" val="28891253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327E033-C67A-4ED0-962F-F49944192C3A}" type="slidenum">
              <a:rPr lang="ru-RU" altLang="ru-RU" smtClean="0"/>
              <a:pPr>
                <a:spcBef>
                  <a:spcPct val="0"/>
                </a:spcBef>
              </a:pPr>
              <a:t>1</a:t>
            </a:fld>
            <a:endParaRPr lang="ru-RU" altLang="ru-RU"/>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ru-RU">
              <a:latin typeface="Arial" panose="020B0604020202020204" pitchFamily="34" charset="0"/>
            </a:endParaRPr>
          </a:p>
        </p:txBody>
      </p:sp>
    </p:spTree>
    <p:extLst>
      <p:ext uri="{BB962C8B-B14F-4D97-AF65-F5344CB8AC3E}">
        <p14:creationId xmlns:p14="http://schemas.microsoft.com/office/powerpoint/2010/main" val="4172379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053D03C-7D98-4607-BDBF-35E3D9784205}" type="slidenum">
              <a:rPr lang="ru-RU" altLang="ru-RU" smtClean="0"/>
              <a:pPr>
                <a:defRPr/>
              </a:pPr>
              <a:t>10</a:t>
            </a:fld>
            <a:endParaRPr lang="ru-RU" altLang="ru-RU"/>
          </a:p>
        </p:txBody>
      </p:sp>
    </p:spTree>
    <p:extLst>
      <p:ext uri="{BB962C8B-B14F-4D97-AF65-F5344CB8AC3E}">
        <p14:creationId xmlns:p14="http://schemas.microsoft.com/office/powerpoint/2010/main" val="2693190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71600" y="1143000"/>
            <a:ext cx="41148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EB3132-83F7-47E8-BF80-8953E29523F9}"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2363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EB3132-83F7-47E8-BF80-8953E29523F9}"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7932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EB3132-83F7-47E8-BF80-8953E29523F9}"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340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71600" y="1143000"/>
            <a:ext cx="41148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EB3132-83F7-47E8-BF80-8953E29523F9}"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7221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71600" y="1143000"/>
            <a:ext cx="41148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EB3132-83F7-47E8-BF80-8953E29523F9}"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2363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EB3132-83F7-47E8-BF80-8953E29523F9}"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7932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EB3132-83F7-47E8-BF80-8953E29523F9}"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340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53D03C-7D98-4607-BDBF-35E3D9784205}" type="slidenum">
              <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ru-RU" altLang="ru-RU"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73764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53D03C-7D98-4607-BDBF-35E3D9784205}" type="slidenum">
              <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ru-RU" altLang="ru-RU"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80388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AC940B9-A730-44C7-B29B-B8FD4384689A}" type="slidenum">
              <a:rPr lang="ru-RU" altLang="ru-RU" smtClean="0"/>
              <a:pPr>
                <a:spcBef>
                  <a:spcPct val="0"/>
                </a:spcBef>
              </a:pPr>
              <a:t>2</a:t>
            </a:fld>
            <a:endParaRPr lang="ru-RU" altLang="ru-RU"/>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ru-RU">
                <a:latin typeface="Arial" panose="020B0604020202020204" pitchFamily="34" charset="0"/>
              </a:rPr>
              <a:t>Each branch of science has it’s own language and biochemists hardly understand researchers from field of physical chemistry. Nevertheless different branches of science use common set of tools to explore data. </a:t>
            </a:r>
          </a:p>
          <a:p>
            <a:pPr eaLnBrk="1" hangingPunct="1"/>
            <a:r>
              <a:rPr lang="en-US" altLang="ru-RU">
                <a:latin typeface="Arial" panose="020B0604020202020204" pitchFamily="34" charset="0"/>
              </a:rPr>
              <a:t>Today’s one of the most efficient tools for exploring data are interactive visualization.</a:t>
            </a:r>
          </a:p>
          <a:p>
            <a:pPr eaLnBrk="1" hangingPunct="1"/>
            <a:endParaRPr lang="en-US" altLang="ru-RU">
              <a:latin typeface="Arial" panose="020B0604020202020204" pitchFamily="34" charset="0"/>
            </a:endParaRPr>
          </a:p>
          <a:p>
            <a:pPr eaLnBrk="1" hangingPunct="1"/>
            <a:r>
              <a:rPr lang="en-US" altLang="ru-RU">
                <a:latin typeface="Arial" panose="020B0604020202020204" pitchFamily="34" charset="0"/>
              </a:rPr>
              <a:t>On this slide I show application of common visualization algorithms to different sciences.</a:t>
            </a:r>
          </a:p>
          <a:p>
            <a:pPr eaLnBrk="1" hangingPunct="1"/>
            <a:endParaRPr lang="en-US" altLang="ru-RU">
              <a:latin typeface="Arial" panose="020B0604020202020204" pitchFamily="34" charset="0"/>
            </a:endParaRPr>
          </a:p>
          <a:p>
            <a:pPr eaLnBrk="1" hangingPunct="1"/>
            <a:r>
              <a:rPr lang="en-US" altLang="ru-RU">
                <a:latin typeface="Arial" panose="020B0604020202020204" pitchFamily="34" charset="0"/>
              </a:rPr>
              <a:t>But any such tool will be useless without easy and transparent way to access huge arrays of scientific data distributed among world’s research groups.</a:t>
            </a:r>
            <a:endParaRPr lang="ru-RU" altLang="ru-RU">
              <a:latin typeface="Arial" panose="020B0604020202020204" pitchFamily="34" charset="0"/>
            </a:endParaRPr>
          </a:p>
        </p:txBody>
      </p:sp>
    </p:spTree>
    <p:extLst>
      <p:ext uri="{BB962C8B-B14F-4D97-AF65-F5344CB8AC3E}">
        <p14:creationId xmlns:p14="http://schemas.microsoft.com/office/powerpoint/2010/main" val="2998668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53D03C-7D98-4607-BDBF-35E3D9784205}" type="slidenum">
              <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ru-RU" altLang="ru-RU"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95429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53D03C-7D98-4607-BDBF-35E3D9784205}" type="slidenum">
              <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ru-RU" altLang="ru-RU"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727782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53D03C-7D98-4607-BDBF-35E3D9784205}" type="slidenum">
              <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ru-RU" altLang="ru-RU"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818231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53D03C-7D98-4607-BDBF-35E3D9784205}" type="slidenum">
              <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ru-RU" altLang="ru-RU"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166885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053D03C-7D98-4607-BDBF-35E3D9784205}" type="slidenum">
              <a:rPr lang="ru-RU" altLang="ru-RU" smtClean="0"/>
              <a:pPr>
                <a:defRPr/>
              </a:pPr>
              <a:t>26</a:t>
            </a:fld>
            <a:endParaRPr lang="ru-RU" altLang="ru-RU"/>
          </a:p>
        </p:txBody>
      </p:sp>
    </p:spTree>
    <p:extLst>
      <p:ext uri="{BB962C8B-B14F-4D97-AF65-F5344CB8AC3E}">
        <p14:creationId xmlns:p14="http://schemas.microsoft.com/office/powerpoint/2010/main" val="39059409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053D03C-7D98-4607-BDBF-35E3D9784205}" type="slidenum">
              <a:rPr lang="ru-RU" altLang="ru-RU" smtClean="0"/>
              <a:pPr>
                <a:defRPr/>
              </a:pPr>
              <a:t>27</a:t>
            </a:fld>
            <a:endParaRPr lang="ru-RU" altLang="ru-RU"/>
          </a:p>
        </p:txBody>
      </p:sp>
    </p:spTree>
    <p:extLst>
      <p:ext uri="{BB962C8B-B14F-4D97-AF65-F5344CB8AC3E}">
        <p14:creationId xmlns:p14="http://schemas.microsoft.com/office/powerpoint/2010/main" val="42373748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053D03C-7D98-4607-BDBF-35E3D9784205}" type="slidenum">
              <a:rPr lang="ru-RU" altLang="ru-RU" smtClean="0"/>
              <a:pPr>
                <a:defRPr/>
              </a:pPr>
              <a:t>28</a:t>
            </a:fld>
            <a:endParaRPr lang="ru-RU" altLang="ru-RU"/>
          </a:p>
        </p:txBody>
      </p:sp>
    </p:spTree>
    <p:extLst>
      <p:ext uri="{BB962C8B-B14F-4D97-AF65-F5344CB8AC3E}">
        <p14:creationId xmlns:p14="http://schemas.microsoft.com/office/powerpoint/2010/main" val="19365304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8829A10-E2B5-49DF-B26E-DBD4D70796D1}" type="slidenum">
              <a:rPr lang="ru-RU" altLang="ru-RU" smtClean="0"/>
              <a:pPr>
                <a:spcBef>
                  <a:spcPct val="0"/>
                </a:spcBef>
              </a:pPr>
              <a:t>29</a:t>
            </a:fld>
            <a:endParaRPr lang="ru-RU" altLang="ru-RU"/>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ru-RU">
                <a:latin typeface="Arial" panose="020B0604020202020204" pitchFamily="34" charset="0"/>
              </a:rPr>
              <a:t>Each branch of science has it’s own language and biochemists hardly understand researchers from field of physical chemistry. Nevertheless different branches of science use common set of tools to explore data. </a:t>
            </a:r>
          </a:p>
          <a:p>
            <a:pPr eaLnBrk="1" hangingPunct="1"/>
            <a:r>
              <a:rPr lang="en-US" altLang="ru-RU">
                <a:latin typeface="Arial" panose="020B0604020202020204" pitchFamily="34" charset="0"/>
              </a:rPr>
              <a:t>Today’s one of the most efficient tools for exploring data are interactive visualization.</a:t>
            </a:r>
          </a:p>
          <a:p>
            <a:pPr eaLnBrk="1" hangingPunct="1"/>
            <a:endParaRPr lang="en-US" altLang="ru-RU">
              <a:latin typeface="Arial" panose="020B0604020202020204" pitchFamily="34" charset="0"/>
            </a:endParaRPr>
          </a:p>
          <a:p>
            <a:pPr eaLnBrk="1" hangingPunct="1"/>
            <a:r>
              <a:rPr lang="en-US" altLang="ru-RU">
                <a:latin typeface="Arial" panose="020B0604020202020204" pitchFamily="34" charset="0"/>
              </a:rPr>
              <a:t>On this slide I show application of common visualization algorithms to different sciences.</a:t>
            </a:r>
          </a:p>
          <a:p>
            <a:pPr eaLnBrk="1" hangingPunct="1"/>
            <a:endParaRPr lang="en-US" altLang="ru-RU">
              <a:latin typeface="Arial" panose="020B0604020202020204" pitchFamily="34" charset="0"/>
            </a:endParaRPr>
          </a:p>
          <a:p>
            <a:pPr eaLnBrk="1" hangingPunct="1"/>
            <a:r>
              <a:rPr lang="en-US" altLang="ru-RU">
                <a:latin typeface="Arial" panose="020B0604020202020204" pitchFamily="34" charset="0"/>
              </a:rPr>
              <a:t>But any such tool will be useless without easy and transparent way to access huge arrays of scientific data distributed among world’s research groups.</a:t>
            </a:r>
            <a:endParaRPr lang="ru-RU" altLang="ru-RU">
              <a:latin typeface="Arial" panose="020B0604020202020204" pitchFamily="34" charset="0"/>
            </a:endParaRPr>
          </a:p>
        </p:txBody>
      </p:sp>
    </p:spTree>
    <p:extLst>
      <p:ext uri="{BB962C8B-B14F-4D97-AF65-F5344CB8AC3E}">
        <p14:creationId xmlns:p14="http://schemas.microsoft.com/office/powerpoint/2010/main" val="3803641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C50FB61-785F-4939-9056-9B945CC12714}" type="slidenum">
              <a:rPr lang="ru-RU" altLang="ru-RU" smtClean="0"/>
              <a:pPr>
                <a:spcBef>
                  <a:spcPct val="0"/>
                </a:spcBef>
              </a:pPr>
              <a:t>3</a:t>
            </a:fld>
            <a:endParaRPr lang="ru-RU" altLang="ru-RU"/>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ru-RU">
                <a:latin typeface="Arial" panose="020B0604020202020204" pitchFamily="34" charset="0"/>
              </a:rPr>
              <a:t>Each branch of science has it’s own language and biochemists hardly understand researchers from field of physical chemistry. Nevertheless different branches of science use common set of tools to explore data. </a:t>
            </a:r>
          </a:p>
          <a:p>
            <a:pPr eaLnBrk="1" hangingPunct="1"/>
            <a:r>
              <a:rPr lang="en-US" altLang="ru-RU">
                <a:latin typeface="Arial" panose="020B0604020202020204" pitchFamily="34" charset="0"/>
              </a:rPr>
              <a:t>Today’s one of the most efficient tools for exploring data are interactive visualization.</a:t>
            </a:r>
          </a:p>
          <a:p>
            <a:pPr eaLnBrk="1" hangingPunct="1"/>
            <a:endParaRPr lang="en-US" altLang="ru-RU">
              <a:latin typeface="Arial" panose="020B0604020202020204" pitchFamily="34" charset="0"/>
            </a:endParaRPr>
          </a:p>
          <a:p>
            <a:pPr eaLnBrk="1" hangingPunct="1"/>
            <a:r>
              <a:rPr lang="en-US" altLang="ru-RU">
                <a:latin typeface="Arial" panose="020B0604020202020204" pitchFamily="34" charset="0"/>
              </a:rPr>
              <a:t>On this slide I show application of common visualization algorithms to different sciences.</a:t>
            </a:r>
          </a:p>
          <a:p>
            <a:pPr eaLnBrk="1" hangingPunct="1"/>
            <a:endParaRPr lang="en-US" altLang="ru-RU">
              <a:latin typeface="Arial" panose="020B0604020202020204" pitchFamily="34" charset="0"/>
            </a:endParaRPr>
          </a:p>
          <a:p>
            <a:pPr eaLnBrk="1" hangingPunct="1"/>
            <a:r>
              <a:rPr lang="en-US" altLang="ru-RU">
                <a:latin typeface="Arial" panose="020B0604020202020204" pitchFamily="34" charset="0"/>
              </a:rPr>
              <a:t>But any such tool will be useless without easy and transparent way to access huge arrays of scientific data distributed among world’s research groups.</a:t>
            </a:r>
            <a:endParaRPr lang="ru-RU" altLang="ru-RU">
              <a:latin typeface="Arial" panose="020B0604020202020204" pitchFamily="34" charset="0"/>
            </a:endParaRPr>
          </a:p>
        </p:txBody>
      </p:sp>
    </p:spTree>
    <p:extLst>
      <p:ext uri="{BB962C8B-B14F-4D97-AF65-F5344CB8AC3E}">
        <p14:creationId xmlns:p14="http://schemas.microsoft.com/office/powerpoint/2010/main" val="1043650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C50FB61-785F-4939-9056-9B945CC12714}" type="slidenum">
              <a:rPr lang="ru-RU" altLang="ru-RU" smtClean="0"/>
              <a:pPr>
                <a:spcBef>
                  <a:spcPct val="0"/>
                </a:spcBef>
              </a:pPr>
              <a:t>4</a:t>
            </a:fld>
            <a:endParaRPr lang="ru-RU" altLang="ru-RU"/>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ru-RU">
                <a:latin typeface="Arial" panose="020B0604020202020204" pitchFamily="34" charset="0"/>
              </a:rPr>
              <a:t>Each branch of science has it’s own language and biochemists hardly understand researchers from field of physical chemistry. Nevertheless different branches of science use common set of tools to explore data. </a:t>
            </a:r>
          </a:p>
          <a:p>
            <a:pPr eaLnBrk="1" hangingPunct="1"/>
            <a:r>
              <a:rPr lang="en-US" altLang="ru-RU">
                <a:latin typeface="Arial" panose="020B0604020202020204" pitchFamily="34" charset="0"/>
              </a:rPr>
              <a:t>Today’s one of the most efficient tools for exploring data are interactive visualization.</a:t>
            </a:r>
          </a:p>
          <a:p>
            <a:pPr eaLnBrk="1" hangingPunct="1"/>
            <a:endParaRPr lang="en-US" altLang="ru-RU">
              <a:latin typeface="Arial" panose="020B0604020202020204" pitchFamily="34" charset="0"/>
            </a:endParaRPr>
          </a:p>
          <a:p>
            <a:pPr eaLnBrk="1" hangingPunct="1"/>
            <a:r>
              <a:rPr lang="en-US" altLang="ru-RU">
                <a:latin typeface="Arial" panose="020B0604020202020204" pitchFamily="34" charset="0"/>
              </a:rPr>
              <a:t>On this slide I show application of common visualization algorithms to different sciences.</a:t>
            </a:r>
          </a:p>
          <a:p>
            <a:pPr eaLnBrk="1" hangingPunct="1"/>
            <a:endParaRPr lang="en-US" altLang="ru-RU">
              <a:latin typeface="Arial" panose="020B0604020202020204" pitchFamily="34" charset="0"/>
            </a:endParaRPr>
          </a:p>
          <a:p>
            <a:pPr eaLnBrk="1" hangingPunct="1"/>
            <a:r>
              <a:rPr lang="en-US" altLang="ru-RU">
                <a:latin typeface="Arial" panose="020B0604020202020204" pitchFamily="34" charset="0"/>
              </a:rPr>
              <a:t>But any such tool will be useless without easy and transparent way to access huge arrays of scientific data distributed among world’s research groups.</a:t>
            </a:r>
            <a:endParaRPr lang="ru-RU" altLang="ru-RU">
              <a:latin typeface="Arial" panose="020B0604020202020204" pitchFamily="34" charset="0"/>
            </a:endParaRPr>
          </a:p>
        </p:txBody>
      </p:sp>
    </p:spTree>
    <p:extLst>
      <p:ext uri="{BB962C8B-B14F-4D97-AF65-F5344CB8AC3E}">
        <p14:creationId xmlns:p14="http://schemas.microsoft.com/office/powerpoint/2010/main" val="13057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C50FB61-785F-4939-9056-9B945CC12714}" type="slidenum">
              <a:rPr lang="ru-RU" altLang="ru-RU" smtClean="0"/>
              <a:pPr>
                <a:spcBef>
                  <a:spcPct val="0"/>
                </a:spcBef>
              </a:pPr>
              <a:t>5</a:t>
            </a:fld>
            <a:endParaRPr lang="ru-RU" altLang="ru-RU"/>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ru-RU">
                <a:latin typeface="Arial" panose="020B0604020202020204" pitchFamily="34" charset="0"/>
              </a:rPr>
              <a:t>Each branch of science has it’s own language and biochemists hardly understand researchers from field of physical chemistry. Nevertheless different branches of science use common set of tools to explore data. </a:t>
            </a:r>
          </a:p>
          <a:p>
            <a:pPr eaLnBrk="1" hangingPunct="1"/>
            <a:r>
              <a:rPr lang="en-US" altLang="ru-RU">
                <a:latin typeface="Arial" panose="020B0604020202020204" pitchFamily="34" charset="0"/>
              </a:rPr>
              <a:t>Today’s one of the most efficient tools for exploring data are interactive visualization.</a:t>
            </a:r>
          </a:p>
          <a:p>
            <a:pPr eaLnBrk="1" hangingPunct="1"/>
            <a:endParaRPr lang="en-US" altLang="ru-RU">
              <a:latin typeface="Arial" panose="020B0604020202020204" pitchFamily="34" charset="0"/>
            </a:endParaRPr>
          </a:p>
          <a:p>
            <a:pPr eaLnBrk="1" hangingPunct="1"/>
            <a:r>
              <a:rPr lang="en-US" altLang="ru-RU">
                <a:latin typeface="Arial" panose="020B0604020202020204" pitchFamily="34" charset="0"/>
              </a:rPr>
              <a:t>On this slide I show application of common visualization algorithms to different sciences.</a:t>
            </a:r>
          </a:p>
          <a:p>
            <a:pPr eaLnBrk="1" hangingPunct="1"/>
            <a:endParaRPr lang="en-US" altLang="ru-RU">
              <a:latin typeface="Arial" panose="020B0604020202020204" pitchFamily="34" charset="0"/>
            </a:endParaRPr>
          </a:p>
          <a:p>
            <a:pPr eaLnBrk="1" hangingPunct="1"/>
            <a:r>
              <a:rPr lang="en-US" altLang="ru-RU">
                <a:latin typeface="Arial" panose="020B0604020202020204" pitchFamily="34" charset="0"/>
              </a:rPr>
              <a:t>But any such tool will be useless without easy and transparent way to access huge arrays of scientific data distributed among world’s research groups.</a:t>
            </a:r>
            <a:endParaRPr lang="ru-RU" altLang="ru-RU">
              <a:latin typeface="Arial" panose="020B0604020202020204" pitchFamily="34" charset="0"/>
            </a:endParaRPr>
          </a:p>
        </p:txBody>
      </p:sp>
    </p:spTree>
    <p:extLst>
      <p:ext uri="{BB962C8B-B14F-4D97-AF65-F5344CB8AC3E}">
        <p14:creationId xmlns:p14="http://schemas.microsoft.com/office/powerpoint/2010/main" val="3935079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8B63496-CBEE-45BC-8353-A2261BF9DB5B}" type="slidenum">
              <a:rPr lang="ru-RU" altLang="ru-RU" smtClean="0"/>
              <a:pPr>
                <a:spcBef>
                  <a:spcPct val="0"/>
                </a:spcBef>
              </a:pPr>
              <a:t>6</a:t>
            </a:fld>
            <a:endParaRPr lang="ru-RU" altLang="ru-RU"/>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ru-RU" altLang="ru-RU">
                <a:latin typeface="Arial" panose="020B0604020202020204" pitchFamily="34" charset="0"/>
              </a:rPr>
              <a:t>Излучение идёт из вертолёта вертикально вниз одинаковыми дугами. Отражённый сигнал идёт вертикально вверх в гандолу продолговатую одинаковыми дугами.</a:t>
            </a:r>
          </a:p>
          <a:p>
            <a:pPr eaLnBrk="1" hangingPunct="1"/>
            <a:r>
              <a:rPr lang="ru-RU" altLang="ru-RU">
                <a:latin typeface="Arial" panose="020B0604020202020204" pitchFamily="34" charset="0"/>
              </a:rPr>
              <a:t>Показ слайдов  - настройка анимации – выползание, слева, после анимации спрятать.</a:t>
            </a:r>
          </a:p>
          <a:p>
            <a:pPr eaLnBrk="1" hangingPunct="1"/>
            <a:r>
              <a:rPr lang="ru-RU" altLang="ru-RU">
                <a:latin typeface="Arial" panose="020B0604020202020204" pitchFamily="34" charset="0"/>
              </a:rPr>
              <a:t>Показ слайдов – настройка презентации = непрерывный цикл, смена слайдов по времени, управляемый докладчиком (полный экран)</a:t>
            </a:r>
          </a:p>
        </p:txBody>
      </p:sp>
    </p:spTree>
    <p:extLst>
      <p:ext uri="{BB962C8B-B14F-4D97-AF65-F5344CB8AC3E}">
        <p14:creationId xmlns:p14="http://schemas.microsoft.com/office/powerpoint/2010/main" val="1156131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B4DCD08-B0A2-4232-BDBF-49BDBD3600B1}" type="slidenum">
              <a:rPr lang="ru-RU" altLang="ru-RU" smtClean="0"/>
              <a:pPr>
                <a:spcBef>
                  <a:spcPct val="0"/>
                </a:spcBef>
              </a:pPr>
              <a:t>7</a:t>
            </a:fld>
            <a:endParaRPr lang="ru-RU" altLang="ru-RU"/>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ru-RU" altLang="ru-RU">
                <a:latin typeface="Arial" panose="020B0604020202020204" pitchFamily="34" charset="0"/>
              </a:rPr>
              <a:t>Излучение идёт из вертолёта вертикально вниз одинаковыми дугами. Отражённый сигнал идёт вертикально вверх в гондолу продолговатую одинаковыми дугами.</a:t>
            </a:r>
          </a:p>
          <a:p>
            <a:pPr eaLnBrk="1" hangingPunct="1"/>
            <a:r>
              <a:rPr lang="ru-RU" altLang="ru-RU">
                <a:latin typeface="Arial" panose="020B0604020202020204" pitchFamily="34" charset="0"/>
              </a:rPr>
              <a:t>Показ слайдов  - настройка анимации – выползание, слева, после анимации спрятать.</a:t>
            </a:r>
          </a:p>
          <a:p>
            <a:pPr eaLnBrk="1" hangingPunct="1"/>
            <a:r>
              <a:rPr lang="ru-RU" altLang="ru-RU">
                <a:latin typeface="Arial" panose="020B0604020202020204" pitchFamily="34" charset="0"/>
              </a:rPr>
              <a:t>Показ слайдов – настройка презентации = непрерывный цикл, смена слайдов по времени, управляемый докладчиком (полный экран)</a:t>
            </a:r>
          </a:p>
        </p:txBody>
      </p:sp>
    </p:spTree>
    <p:extLst>
      <p:ext uri="{BB962C8B-B14F-4D97-AF65-F5344CB8AC3E}">
        <p14:creationId xmlns:p14="http://schemas.microsoft.com/office/powerpoint/2010/main" val="1895909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FBBDE0F-4CDD-4EC2-873F-DCB409D89D39}" type="slidenum">
              <a:rPr lang="ru-RU" altLang="ru-RU" smtClean="0"/>
              <a:pPr>
                <a:spcBef>
                  <a:spcPct val="0"/>
                </a:spcBef>
              </a:pPr>
              <a:t>8</a:t>
            </a:fld>
            <a:endParaRPr lang="ru-RU" altLang="ru-RU"/>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ru-RU">
                <a:latin typeface="Arial" panose="020B0604020202020204" pitchFamily="34" charset="0"/>
              </a:rPr>
              <a:t>TODO: list DataSet important properties</a:t>
            </a:r>
            <a:endParaRPr lang="ru-RU" altLang="ru-RU">
              <a:latin typeface="Arial" panose="020B0604020202020204" pitchFamily="34" charset="0"/>
            </a:endParaRPr>
          </a:p>
        </p:txBody>
      </p:sp>
    </p:spTree>
    <p:extLst>
      <p:ext uri="{BB962C8B-B14F-4D97-AF65-F5344CB8AC3E}">
        <p14:creationId xmlns:p14="http://schemas.microsoft.com/office/powerpoint/2010/main" val="385683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FBBDE0F-4CDD-4EC2-873F-DCB409D89D39}" type="slidenum">
              <a:rPr lang="ru-RU" altLang="ru-RU" smtClean="0"/>
              <a:pPr>
                <a:spcBef>
                  <a:spcPct val="0"/>
                </a:spcBef>
              </a:pPr>
              <a:t>9</a:t>
            </a:fld>
            <a:endParaRPr lang="ru-RU" altLang="ru-RU"/>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ru-RU">
                <a:latin typeface="Arial" panose="020B0604020202020204" pitchFamily="34" charset="0"/>
              </a:rPr>
              <a:t>TODO: list DataSet important properties</a:t>
            </a:r>
            <a:endParaRPr lang="ru-RU" altLang="ru-RU">
              <a:latin typeface="Arial" panose="020B0604020202020204" pitchFamily="34" charset="0"/>
            </a:endParaRPr>
          </a:p>
        </p:txBody>
      </p:sp>
    </p:spTree>
    <p:extLst>
      <p:ext uri="{BB962C8B-B14F-4D97-AF65-F5344CB8AC3E}">
        <p14:creationId xmlns:p14="http://schemas.microsoft.com/office/powerpoint/2010/main" val="2794545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FF83ABC0-63E5-4D99-87AB-C9C555E18271}" type="slidenum">
              <a:rPr lang="ru-RU" altLang="ru-RU"/>
              <a:pPr>
                <a:defRPr/>
              </a:pPr>
              <a:t>‹#›</a:t>
            </a:fld>
            <a:endParaRPr lang="ru-RU" altLang="ru-RU"/>
          </a:p>
        </p:txBody>
      </p:sp>
    </p:spTree>
    <p:extLst>
      <p:ext uri="{BB962C8B-B14F-4D97-AF65-F5344CB8AC3E}">
        <p14:creationId xmlns:p14="http://schemas.microsoft.com/office/powerpoint/2010/main" val="1648552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1AFE9931-0344-44D0-A25D-E856D6A51875}" type="slidenum">
              <a:rPr lang="ru-RU" altLang="ru-RU"/>
              <a:pPr>
                <a:defRPr/>
              </a:pPr>
              <a:t>‹#›</a:t>
            </a:fld>
            <a:endParaRPr lang="ru-RU" altLang="ru-RU"/>
          </a:p>
        </p:txBody>
      </p:sp>
    </p:spTree>
    <p:extLst>
      <p:ext uri="{BB962C8B-B14F-4D97-AF65-F5344CB8AC3E}">
        <p14:creationId xmlns:p14="http://schemas.microsoft.com/office/powerpoint/2010/main" val="3667409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23E2068A-833C-47C8-B8FC-A823C4384192}" type="slidenum">
              <a:rPr lang="ru-RU" altLang="ru-RU"/>
              <a:pPr>
                <a:defRPr/>
              </a:pPr>
              <a:t>‹#›</a:t>
            </a:fld>
            <a:endParaRPr lang="ru-RU" altLang="ru-RU"/>
          </a:p>
        </p:txBody>
      </p:sp>
    </p:spTree>
    <p:extLst>
      <p:ext uri="{BB962C8B-B14F-4D97-AF65-F5344CB8AC3E}">
        <p14:creationId xmlns:p14="http://schemas.microsoft.com/office/powerpoint/2010/main" val="3818968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7B107F56-C199-4805-AB0F-91DF0BC741DD}" type="slidenum">
              <a:rPr lang="ru-RU" altLang="ru-RU"/>
              <a:pPr>
                <a:defRPr/>
              </a:pPr>
              <a:t>‹#›</a:t>
            </a:fld>
            <a:endParaRPr lang="ru-RU" altLang="ru-RU"/>
          </a:p>
        </p:txBody>
      </p:sp>
    </p:spTree>
    <p:extLst>
      <p:ext uri="{BB962C8B-B14F-4D97-AF65-F5344CB8AC3E}">
        <p14:creationId xmlns:p14="http://schemas.microsoft.com/office/powerpoint/2010/main" val="3541326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ru-RU"/>
          </a:p>
        </p:txBody>
      </p:sp>
      <p:sp>
        <p:nvSpPr>
          <p:cNvPr id="7" name="Rectangle 5"/>
          <p:cNvSpPr>
            <a:spLocks noGrp="1" noChangeArrowheads="1"/>
          </p:cNvSpPr>
          <p:nvPr>
            <p:ph type="ftr" sz="quarter" idx="11"/>
          </p:nvPr>
        </p:nvSpPr>
        <p:spPr>
          <a:ln/>
        </p:spPr>
        <p:txBody>
          <a:bodyPr/>
          <a:lstStyle>
            <a:lvl1pPr>
              <a:defRPr/>
            </a:lvl1pPr>
          </a:lstStyle>
          <a:p>
            <a:pPr>
              <a:defRPr/>
            </a:pPr>
            <a:endParaRPr lang="ru-RU"/>
          </a:p>
        </p:txBody>
      </p:sp>
      <p:sp>
        <p:nvSpPr>
          <p:cNvPr id="8" name="Rectangle 6"/>
          <p:cNvSpPr>
            <a:spLocks noGrp="1" noChangeArrowheads="1"/>
          </p:cNvSpPr>
          <p:nvPr>
            <p:ph type="sldNum" sz="quarter" idx="12"/>
          </p:nvPr>
        </p:nvSpPr>
        <p:spPr>
          <a:ln/>
        </p:spPr>
        <p:txBody>
          <a:bodyPr/>
          <a:lstStyle>
            <a:lvl1pPr>
              <a:defRPr/>
            </a:lvl1pPr>
          </a:lstStyle>
          <a:p>
            <a:pPr>
              <a:defRPr/>
            </a:pPr>
            <a:fld id="{D0088577-7D29-4F5D-AC16-52697052F6F1}" type="slidenum">
              <a:rPr lang="ru-RU" altLang="ru-RU"/>
              <a:pPr>
                <a:defRPr/>
              </a:pPr>
              <a:t>‹#›</a:t>
            </a:fld>
            <a:endParaRPr lang="ru-RU" altLang="ru-RU"/>
          </a:p>
        </p:txBody>
      </p:sp>
    </p:spTree>
    <p:extLst>
      <p:ext uri="{BB962C8B-B14F-4D97-AF65-F5344CB8AC3E}">
        <p14:creationId xmlns:p14="http://schemas.microsoft.com/office/powerpoint/2010/main" val="1639685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1">
        <a:schemeClr val="bg2"/>
      </p:bgRef>
    </p:bg>
    <p:spTree>
      <p:nvGrpSpPr>
        <p:cNvPr id="1" name=""/>
        <p:cNvGrpSpPr/>
        <p:nvPr/>
      </p:nvGrpSpPr>
      <p:grpSpPr>
        <a:xfrm>
          <a:off x="0" y="0"/>
          <a:ext cx="0" cy="0"/>
          <a:chOff x="0" y="0"/>
          <a:chExt cx="0" cy="0"/>
        </a:xfrm>
      </p:grpSpPr>
      <p:sp>
        <p:nvSpPr>
          <p:cNvPr id="7" name="Прямоугольник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0" name="Прямоугольник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1" name="Прямоугольник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8" name="Заголовок 7"/>
          <p:cNvSpPr>
            <a:spLocks noGrp="1"/>
          </p:cNvSpPr>
          <p:nvPr>
            <p:ph type="ctrTitle"/>
          </p:nvPr>
        </p:nvSpPr>
        <p:spPr>
          <a:xfrm>
            <a:off x="2362200" y="4038600"/>
            <a:ext cx="6477000" cy="1828800"/>
          </a:xfrm>
        </p:spPr>
        <p:txBody>
          <a:bodyPr anchor="b"/>
          <a:lstStyle>
            <a:lvl1pPr>
              <a:defRPr cap="all" baseline="0"/>
            </a:lvl1pPr>
          </a:lstStyle>
          <a:p>
            <a:r>
              <a:rPr kumimoji="0" lang="ru-RU"/>
              <a:t>Образец заголовка</a:t>
            </a:r>
            <a:endParaRPr kumimoji="0" lang="en-US"/>
          </a:p>
        </p:txBody>
      </p:sp>
      <p:sp>
        <p:nvSpPr>
          <p:cNvPr id="9" name="Подзаголовок 8"/>
          <p:cNvSpPr>
            <a:spLocks noGrp="1"/>
          </p:cNvSpPr>
          <p:nvPr>
            <p:ph type="subTitle" idx="1"/>
          </p:nvPr>
        </p:nvSpPr>
        <p:spPr>
          <a:xfrm>
            <a:off x="2362200" y="6050037"/>
            <a:ext cx="6705600" cy="685800"/>
          </a:xfrm>
        </p:spPr>
        <p:txBody>
          <a:bodyPr anchor="ctr">
            <a:normAutofit/>
          </a:bodyPr>
          <a:lstStyle>
            <a:lvl1pPr marL="0" indent="0" algn="l">
              <a:buNone/>
              <a:defRPr sz="1950">
                <a:solidFill>
                  <a:srgbClr val="FFFFFF"/>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ru-RU"/>
              <a:t>Образец подзаголовка</a:t>
            </a:r>
            <a:endParaRPr kumimoji="0" lang="en-US"/>
          </a:p>
        </p:txBody>
      </p:sp>
      <p:sp>
        <p:nvSpPr>
          <p:cNvPr id="28" name="Дата 27"/>
          <p:cNvSpPr>
            <a:spLocks noGrp="1"/>
          </p:cNvSpPr>
          <p:nvPr>
            <p:ph type="dt" sz="half" idx="10"/>
          </p:nvPr>
        </p:nvSpPr>
        <p:spPr>
          <a:xfrm>
            <a:off x="76200" y="6068699"/>
            <a:ext cx="2057400" cy="685800"/>
          </a:xfrm>
        </p:spPr>
        <p:txBody>
          <a:bodyPr>
            <a:noAutofit/>
          </a:bodyPr>
          <a:lstStyle>
            <a:lvl1pPr algn="ctr">
              <a:defRPr sz="1500">
                <a:solidFill>
                  <a:srgbClr val="FFFFFF"/>
                </a:solidFill>
              </a:defRPr>
            </a:lvl1pPr>
          </a:lstStyle>
          <a:p>
            <a:fld id="{5B106E36-FD25-4E2D-B0AA-010F637433A0}" type="datetimeFigureOut">
              <a:rPr lang="ru-RU" smtClean="0"/>
              <a:pPr/>
              <a:t>28.03.2023</a:t>
            </a:fld>
            <a:endParaRPr lang="ru-RU"/>
          </a:p>
        </p:txBody>
      </p:sp>
      <p:sp>
        <p:nvSpPr>
          <p:cNvPr id="17" name="Нижний колонтитул 16"/>
          <p:cNvSpPr>
            <a:spLocks noGrp="1"/>
          </p:cNvSpPr>
          <p:nvPr>
            <p:ph type="ftr" sz="quarter" idx="11"/>
          </p:nvPr>
        </p:nvSpPr>
        <p:spPr>
          <a:xfrm>
            <a:off x="2085393" y="236540"/>
            <a:ext cx="5867400" cy="365125"/>
          </a:xfrm>
        </p:spPr>
        <p:txBody>
          <a:bodyPr/>
          <a:lstStyle>
            <a:lvl1pPr algn="r">
              <a:defRPr>
                <a:solidFill>
                  <a:schemeClr val="tx2"/>
                </a:solidFill>
              </a:defRPr>
            </a:lvl1pPr>
          </a:lstStyle>
          <a:p>
            <a:endParaRPr lang="ru-RU">
              <a:solidFill>
                <a:srgbClr val="DBF5F9"/>
              </a:solidFill>
            </a:endParaRPr>
          </a:p>
        </p:txBody>
      </p:sp>
      <p:sp>
        <p:nvSpPr>
          <p:cNvPr id="29" name="Номер слайда 28"/>
          <p:cNvSpPr>
            <a:spLocks noGrp="1"/>
          </p:cNvSpPr>
          <p:nvPr>
            <p:ph type="sldNum" sz="quarter" idx="12"/>
          </p:nvPr>
        </p:nvSpPr>
        <p:spPr>
          <a:xfrm>
            <a:off x="8001000" y="228600"/>
            <a:ext cx="838200" cy="381000"/>
          </a:xfrm>
        </p:spPr>
        <p:txBody>
          <a:bodyPr/>
          <a:lstStyle>
            <a:lvl1pPr>
              <a:defRPr>
                <a:solidFill>
                  <a:schemeClr val="tx2"/>
                </a:solidFill>
              </a:defRPr>
            </a:lvl1pPr>
          </a:lstStyle>
          <a:p>
            <a:fld id="{725C68B6-61C2-468F-89AB-4B9F7531AA68}" type="slidenum">
              <a:rPr lang="ru-RU" smtClean="0">
                <a:solidFill>
                  <a:srgbClr val="DBF5F9"/>
                </a:solidFill>
              </a:rPr>
              <a:pPr/>
              <a:t>‹#›</a:t>
            </a:fld>
            <a:endParaRPr lang="ru-RU">
              <a:solidFill>
                <a:srgbClr val="DBF5F9"/>
              </a:solidFill>
            </a:endParaRPr>
          </a:p>
        </p:txBody>
      </p:sp>
    </p:spTree>
    <p:extLst>
      <p:ext uri="{BB962C8B-B14F-4D97-AF65-F5344CB8AC3E}">
        <p14:creationId xmlns:p14="http://schemas.microsoft.com/office/powerpoint/2010/main" val="214939038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2648" y="228600"/>
            <a:ext cx="8153400" cy="990600"/>
          </a:xfrm>
        </p:spPr>
        <p:txBody>
          <a:bodyPr/>
          <a:lstStyle/>
          <a:p>
            <a:r>
              <a:rPr kumimoji="0" lang="ru-RU"/>
              <a:t>Образец заголовка</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solidFill>
                  <a:srgbClr val="04617B"/>
                </a:solidFill>
              </a:rPr>
              <a:pPr/>
              <a:t>28.03.2023</a:t>
            </a:fld>
            <a:endParaRPr lang="ru-RU">
              <a:solidFill>
                <a:srgbClr val="04617B"/>
              </a:solidFill>
            </a:endParaRPr>
          </a:p>
        </p:txBody>
      </p:sp>
      <p:sp>
        <p:nvSpPr>
          <p:cNvPr id="5" name="Нижний колонтитул 4"/>
          <p:cNvSpPr>
            <a:spLocks noGrp="1"/>
          </p:cNvSpPr>
          <p:nvPr>
            <p:ph type="ftr" sz="quarter" idx="11"/>
          </p:nvPr>
        </p:nvSpPr>
        <p:spPr/>
        <p:txBody>
          <a:bodyPr/>
          <a:lstStyle/>
          <a:p>
            <a:endParaRPr lang="ru-RU">
              <a:solidFill>
                <a:srgbClr val="04617B"/>
              </a:solidFill>
            </a:endParaRPr>
          </a:p>
        </p:txBody>
      </p:sp>
      <p:sp>
        <p:nvSpPr>
          <p:cNvPr id="6" name="Номер слайда 5"/>
          <p:cNvSpPr>
            <a:spLocks noGrp="1"/>
          </p:cNvSpPr>
          <p:nvPr>
            <p:ph type="sldNum" sz="quarter" idx="12"/>
          </p:nvPr>
        </p:nvSpPr>
        <p:spPr/>
        <p:txBody>
          <a:bodyPr/>
          <a:lstStyle>
            <a:lvl1pPr>
              <a:defRPr>
                <a:solidFill>
                  <a:srgbClr val="FFFFFF"/>
                </a:solidFill>
              </a:defRPr>
            </a:lvl1pPr>
          </a:lstStyle>
          <a:p>
            <a:fld id="{725C68B6-61C2-468F-89AB-4B9F7531AA68}" type="slidenum">
              <a:rPr lang="ru-RU" smtClean="0"/>
              <a:pPr/>
              <a:t>‹#›</a:t>
            </a:fld>
            <a:endParaRPr lang="ru-RU"/>
          </a:p>
        </p:txBody>
      </p:sp>
      <p:sp>
        <p:nvSpPr>
          <p:cNvPr id="8" name="Содержимое 7"/>
          <p:cNvSpPr>
            <a:spLocks noGrp="1"/>
          </p:cNvSpPr>
          <p:nvPr>
            <p:ph sz="quarter" idx="1"/>
          </p:nvPr>
        </p:nvSpPr>
        <p:spPr>
          <a:xfrm>
            <a:off x="612648" y="1600200"/>
            <a:ext cx="8153400" cy="44958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Tree>
    <p:extLst>
      <p:ext uri="{BB962C8B-B14F-4D97-AF65-F5344CB8AC3E}">
        <p14:creationId xmlns:p14="http://schemas.microsoft.com/office/powerpoint/2010/main" val="9653942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1"/>
      </p:bgRef>
    </p:bg>
    <p:spTree>
      <p:nvGrpSpPr>
        <p:cNvPr id="1" name=""/>
        <p:cNvGrpSpPr/>
        <p:nvPr/>
      </p:nvGrpSpPr>
      <p:grpSpPr>
        <a:xfrm>
          <a:off x="0" y="0"/>
          <a:ext cx="0" cy="0"/>
          <a:chOff x="0" y="0"/>
          <a:chExt cx="0" cy="0"/>
        </a:xfrm>
      </p:grpSpPr>
      <p:sp>
        <p:nvSpPr>
          <p:cNvPr id="3" name="Текст 2"/>
          <p:cNvSpPr>
            <a:spLocks noGrp="1"/>
          </p:cNvSpPr>
          <p:nvPr>
            <p:ph type="body" idx="1"/>
          </p:nvPr>
        </p:nvSpPr>
        <p:spPr>
          <a:xfrm>
            <a:off x="1371601" y="2743200"/>
            <a:ext cx="7123113" cy="1673225"/>
          </a:xfrm>
        </p:spPr>
        <p:txBody>
          <a:bodyPr anchor="t"/>
          <a:lstStyle>
            <a:lvl1pPr marL="0" indent="0">
              <a:buNone/>
              <a:defRPr sz="2100">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ru-RU"/>
              <a:t>Образец текста</a:t>
            </a:r>
          </a:p>
        </p:txBody>
      </p:sp>
      <p:sp>
        <p:nvSpPr>
          <p:cNvPr id="7" name="Прямоугольник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8" name="Прямоугольник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9" name="Прямоугольник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 name="Заголовок 1"/>
          <p:cNvSpPr>
            <a:spLocks noGrp="1"/>
          </p:cNvSpPr>
          <p:nvPr>
            <p:ph type="title"/>
          </p:nvPr>
        </p:nvSpPr>
        <p:spPr>
          <a:xfrm>
            <a:off x="1371600" y="1600200"/>
            <a:ext cx="7620000" cy="990600"/>
          </a:xfrm>
        </p:spPr>
        <p:txBody>
          <a:bodyPr/>
          <a:lstStyle>
            <a:lvl1pPr algn="l">
              <a:buNone/>
              <a:defRPr sz="3300" b="0" cap="none">
                <a:solidFill>
                  <a:srgbClr val="FFFFFF"/>
                </a:solidFill>
              </a:defRPr>
            </a:lvl1pPr>
          </a:lstStyle>
          <a:p>
            <a:r>
              <a:rPr kumimoji="0" lang="ru-RU"/>
              <a:t>Образец заголовка</a:t>
            </a:r>
            <a:endParaRPr kumimoji="0" lang="en-US"/>
          </a:p>
        </p:txBody>
      </p:sp>
      <p:sp>
        <p:nvSpPr>
          <p:cNvPr id="12" name="Дата 11"/>
          <p:cNvSpPr>
            <a:spLocks noGrp="1"/>
          </p:cNvSpPr>
          <p:nvPr>
            <p:ph type="dt" sz="half" idx="10"/>
          </p:nvPr>
        </p:nvSpPr>
        <p:spPr/>
        <p:txBody>
          <a:bodyPr/>
          <a:lstStyle/>
          <a:p>
            <a:fld id="{5B106E36-FD25-4E2D-B0AA-010F637433A0}" type="datetimeFigureOut">
              <a:rPr lang="ru-RU" smtClean="0">
                <a:solidFill>
                  <a:srgbClr val="04617B"/>
                </a:solidFill>
              </a:rPr>
              <a:pPr/>
              <a:t>28.03.2023</a:t>
            </a:fld>
            <a:endParaRPr lang="ru-RU">
              <a:solidFill>
                <a:srgbClr val="04617B"/>
              </a:solidFill>
            </a:endParaRPr>
          </a:p>
        </p:txBody>
      </p:sp>
      <p:sp>
        <p:nvSpPr>
          <p:cNvPr id="13" name="Номер слайда 12"/>
          <p:cNvSpPr>
            <a:spLocks noGrp="1"/>
          </p:cNvSpPr>
          <p:nvPr>
            <p:ph type="sldNum" sz="quarter" idx="11"/>
          </p:nvPr>
        </p:nvSpPr>
        <p:spPr>
          <a:xfrm>
            <a:off x="0" y="1752600"/>
            <a:ext cx="1295400" cy="701676"/>
          </a:xfrm>
        </p:spPr>
        <p:txBody>
          <a:bodyPr>
            <a:noAutofit/>
          </a:bodyPr>
          <a:lstStyle>
            <a:lvl1pPr>
              <a:defRPr sz="1800">
                <a:solidFill>
                  <a:srgbClr val="FFFFFF"/>
                </a:solidFill>
              </a:defRPr>
            </a:lvl1pPr>
          </a:lstStyle>
          <a:p>
            <a:fld id="{725C68B6-61C2-468F-89AB-4B9F7531AA68}" type="slidenum">
              <a:rPr lang="ru-RU" smtClean="0"/>
              <a:pPr/>
              <a:t>‹#›</a:t>
            </a:fld>
            <a:endParaRPr lang="ru-RU"/>
          </a:p>
        </p:txBody>
      </p:sp>
      <p:sp>
        <p:nvSpPr>
          <p:cNvPr id="14" name="Нижний колонтитул 13"/>
          <p:cNvSpPr>
            <a:spLocks noGrp="1"/>
          </p:cNvSpPr>
          <p:nvPr>
            <p:ph type="ftr" sz="quarter" idx="12"/>
          </p:nvPr>
        </p:nvSpPr>
        <p:spPr/>
        <p:txBody>
          <a:bodyPr/>
          <a:lstStyle/>
          <a:p>
            <a:endParaRPr lang="ru-RU">
              <a:solidFill>
                <a:srgbClr val="04617B"/>
              </a:solidFill>
            </a:endParaRPr>
          </a:p>
        </p:txBody>
      </p:sp>
    </p:spTree>
    <p:extLst>
      <p:ext uri="{BB962C8B-B14F-4D97-AF65-F5344CB8AC3E}">
        <p14:creationId xmlns:p14="http://schemas.microsoft.com/office/powerpoint/2010/main" val="3765800059"/>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9" name="Содержимое 8"/>
          <p:cNvSpPr>
            <a:spLocks noGrp="1"/>
          </p:cNvSpPr>
          <p:nvPr>
            <p:ph sz="quarter" idx="1"/>
          </p:nvPr>
        </p:nvSpPr>
        <p:spPr>
          <a:xfrm>
            <a:off x="609600" y="1589567"/>
            <a:ext cx="3886200" cy="45720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11" name="Содержимое 10"/>
          <p:cNvSpPr>
            <a:spLocks noGrp="1"/>
          </p:cNvSpPr>
          <p:nvPr>
            <p:ph sz="quarter" idx="2"/>
          </p:nvPr>
        </p:nvSpPr>
        <p:spPr>
          <a:xfrm>
            <a:off x="4844901" y="1589567"/>
            <a:ext cx="3886200" cy="45720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8" name="Дата 7"/>
          <p:cNvSpPr>
            <a:spLocks noGrp="1"/>
          </p:cNvSpPr>
          <p:nvPr>
            <p:ph type="dt" sz="half" idx="15"/>
          </p:nvPr>
        </p:nvSpPr>
        <p:spPr/>
        <p:txBody>
          <a:bodyPr rtlCol="0"/>
          <a:lstStyle/>
          <a:p>
            <a:fld id="{5B106E36-FD25-4E2D-B0AA-010F637433A0}" type="datetimeFigureOut">
              <a:rPr lang="ru-RU" smtClean="0">
                <a:solidFill>
                  <a:srgbClr val="04617B"/>
                </a:solidFill>
              </a:rPr>
              <a:pPr/>
              <a:t>28.03.2023</a:t>
            </a:fld>
            <a:endParaRPr lang="ru-RU">
              <a:solidFill>
                <a:srgbClr val="04617B"/>
              </a:solidFill>
            </a:endParaRPr>
          </a:p>
        </p:txBody>
      </p:sp>
      <p:sp>
        <p:nvSpPr>
          <p:cNvPr id="10" name="Номер слайда 9"/>
          <p:cNvSpPr>
            <a:spLocks noGrp="1"/>
          </p:cNvSpPr>
          <p:nvPr>
            <p:ph type="sldNum" sz="quarter" idx="16"/>
          </p:nvPr>
        </p:nvSpPr>
        <p:spPr/>
        <p:txBody>
          <a:bodyPr rtlCol="0"/>
          <a:lstStyle/>
          <a:p>
            <a:fld id="{725C68B6-61C2-468F-89AB-4B9F7531AA68}" type="slidenum">
              <a:rPr lang="ru-RU" smtClean="0"/>
              <a:pPr/>
              <a:t>‹#›</a:t>
            </a:fld>
            <a:endParaRPr lang="ru-RU"/>
          </a:p>
        </p:txBody>
      </p:sp>
      <p:sp>
        <p:nvSpPr>
          <p:cNvPr id="12" name="Нижний колонтитул 11"/>
          <p:cNvSpPr>
            <a:spLocks noGrp="1"/>
          </p:cNvSpPr>
          <p:nvPr>
            <p:ph type="ftr" sz="quarter" idx="17"/>
          </p:nvPr>
        </p:nvSpPr>
        <p:spPr/>
        <p:txBody>
          <a:bodyPr rtlCol="0"/>
          <a:lstStyle/>
          <a:p>
            <a:endParaRPr lang="ru-RU">
              <a:solidFill>
                <a:srgbClr val="04617B"/>
              </a:solidFill>
            </a:endParaRPr>
          </a:p>
        </p:txBody>
      </p:sp>
    </p:spTree>
    <p:extLst>
      <p:ext uri="{BB962C8B-B14F-4D97-AF65-F5344CB8AC3E}">
        <p14:creationId xmlns:p14="http://schemas.microsoft.com/office/powerpoint/2010/main" val="1282154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3400" y="273050"/>
            <a:ext cx="8153400" cy="869950"/>
          </a:xfrm>
        </p:spPr>
        <p:txBody>
          <a:bodyPr anchor="ctr"/>
          <a:lstStyle>
            <a:lvl1pPr>
              <a:defRPr/>
            </a:lvl1pPr>
          </a:lstStyle>
          <a:p>
            <a:r>
              <a:rPr kumimoji="0" lang="ru-RU"/>
              <a:t>Образец заголовка</a:t>
            </a:r>
            <a:endParaRPr kumimoji="0" lang="en-US"/>
          </a:p>
        </p:txBody>
      </p:sp>
      <p:sp>
        <p:nvSpPr>
          <p:cNvPr id="11" name="Содержимое 10"/>
          <p:cNvSpPr>
            <a:spLocks noGrp="1"/>
          </p:cNvSpPr>
          <p:nvPr>
            <p:ph sz="quarter" idx="2"/>
          </p:nvPr>
        </p:nvSpPr>
        <p:spPr>
          <a:xfrm>
            <a:off x="609600" y="2438400"/>
            <a:ext cx="3886200" cy="35814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13" name="Содержимое 12"/>
          <p:cNvSpPr>
            <a:spLocks noGrp="1"/>
          </p:cNvSpPr>
          <p:nvPr>
            <p:ph sz="quarter" idx="4"/>
          </p:nvPr>
        </p:nvSpPr>
        <p:spPr>
          <a:xfrm>
            <a:off x="4800600" y="2438400"/>
            <a:ext cx="3886200" cy="35814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10" name="Дата 9"/>
          <p:cNvSpPr>
            <a:spLocks noGrp="1"/>
          </p:cNvSpPr>
          <p:nvPr>
            <p:ph type="dt" sz="half" idx="15"/>
          </p:nvPr>
        </p:nvSpPr>
        <p:spPr/>
        <p:txBody>
          <a:bodyPr rtlCol="0"/>
          <a:lstStyle/>
          <a:p>
            <a:fld id="{5B106E36-FD25-4E2D-B0AA-010F637433A0}" type="datetimeFigureOut">
              <a:rPr lang="ru-RU" smtClean="0">
                <a:solidFill>
                  <a:srgbClr val="04617B"/>
                </a:solidFill>
              </a:rPr>
              <a:pPr/>
              <a:t>28.03.2023</a:t>
            </a:fld>
            <a:endParaRPr lang="ru-RU">
              <a:solidFill>
                <a:srgbClr val="04617B"/>
              </a:solidFill>
            </a:endParaRPr>
          </a:p>
        </p:txBody>
      </p:sp>
      <p:sp>
        <p:nvSpPr>
          <p:cNvPr id="12" name="Номер слайда 11"/>
          <p:cNvSpPr>
            <a:spLocks noGrp="1"/>
          </p:cNvSpPr>
          <p:nvPr>
            <p:ph type="sldNum" sz="quarter" idx="16"/>
          </p:nvPr>
        </p:nvSpPr>
        <p:spPr/>
        <p:txBody>
          <a:bodyPr rtlCol="0"/>
          <a:lstStyle/>
          <a:p>
            <a:fld id="{725C68B6-61C2-468F-89AB-4B9F7531AA68}" type="slidenum">
              <a:rPr lang="ru-RU" smtClean="0"/>
              <a:pPr/>
              <a:t>‹#›</a:t>
            </a:fld>
            <a:endParaRPr lang="ru-RU"/>
          </a:p>
        </p:txBody>
      </p:sp>
      <p:sp>
        <p:nvSpPr>
          <p:cNvPr id="14" name="Нижний колонтитул 13"/>
          <p:cNvSpPr>
            <a:spLocks noGrp="1"/>
          </p:cNvSpPr>
          <p:nvPr>
            <p:ph type="ftr" sz="quarter" idx="17"/>
          </p:nvPr>
        </p:nvSpPr>
        <p:spPr/>
        <p:txBody>
          <a:bodyPr rtlCol="0"/>
          <a:lstStyle/>
          <a:p>
            <a:endParaRPr lang="ru-RU">
              <a:solidFill>
                <a:srgbClr val="04617B"/>
              </a:solidFill>
            </a:endParaRPr>
          </a:p>
        </p:txBody>
      </p:sp>
      <p:sp>
        <p:nvSpPr>
          <p:cNvPr id="16" name="Текст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1500" b="1">
                <a:solidFill>
                  <a:srgbClr val="FFFFFF"/>
                </a:solidFill>
              </a:defRPr>
            </a:lvl1pPr>
          </a:lstStyle>
          <a:p>
            <a:pPr lvl="0" eaLnBrk="1" latinLnBrk="0" hangingPunct="1"/>
            <a:r>
              <a:rPr kumimoji="0" lang="ru-RU"/>
              <a:t>Образец текста</a:t>
            </a:r>
          </a:p>
        </p:txBody>
      </p:sp>
      <p:sp>
        <p:nvSpPr>
          <p:cNvPr id="15" name="Текст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1500" b="1">
                <a:solidFill>
                  <a:srgbClr val="FFFFFF"/>
                </a:solidFill>
              </a:defRPr>
            </a:lvl1pPr>
          </a:lstStyle>
          <a:p>
            <a:pPr lvl="0" eaLnBrk="1" latinLnBrk="0" hangingPunct="1"/>
            <a:r>
              <a:rPr kumimoji="0" lang="ru-RU"/>
              <a:t>Образец текста</a:t>
            </a:r>
          </a:p>
        </p:txBody>
      </p:sp>
    </p:spTree>
    <p:extLst>
      <p:ext uri="{BB962C8B-B14F-4D97-AF65-F5344CB8AC3E}">
        <p14:creationId xmlns:p14="http://schemas.microsoft.com/office/powerpoint/2010/main" val="41190688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solidFill>
                  <a:srgbClr val="04617B"/>
                </a:solidFill>
              </a:rPr>
              <a:pPr/>
              <a:t>28.03.2023</a:t>
            </a:fld>
            <a:endParaRPr lang="ru-RU">
              <a:solidFill>
                <a:srgbClr val="04617B"/>
              </a:solidFill>
            </a:endParaRPr>
          </a:p>
        </p:txBody>
      </p:sp>
      <p:sp>
        <p:nvSpPr>
          <p:cNvPr id="4" name="Нижний колонтитул 3"/>
          <p:cNvSpPr>
            <a:spLocks noGrp="1"/>
          </p:cNvSpPr>
          <p:nvPr>
            <p:ph type="ftr" sz="quarter" idx="11"/>
          </p:nvPr>
        </p:nvSpPr>
        <p:spPr/>
        <p:txBody>
          <a:bodyPr/>
          <a:lstStyle/>
          <a:p>
            <a:endParaRPr lang="ru-RU">
              <a:solidFill>
                <a:srgbClr val="04617B"/>
              </a:solidFill>
            </a:endParaRPr>
          </a:p>
        </p:txBody>
      </p:sp>
      <p:sp>
        <p:nvSpPr>
          <p:cNvPr id="5" name="Номер слайда 4"/>
          <p:cNvSpPr>
            <a:spLocks noGrp="1"/>
          </p:cNvSpPr>
          <p:nvPr>
            <p:ph type="sldNum" sz="quarter" idx="12"/>
          </p:nvPr>
        </p:nvSpPr>
        <p:spPr/>
        <p:txBody>
          <a:bodyPr/>
          <a:lstStyle>
            <a:lvl1pPr>
              <a:defRPr>
                <a:solidFill>
                  <a:srgbClr val="FFFFFF"/>
                </a:solidFill>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val="3765868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99319F14-4652-4893-BD2E-B037BC82B65E}" type="slidenum">
              <a:rPr lang="ru-RU" altLang="ru-RU"/>
              <a:pPr>
                <a:defRPr/>
              </a:pPr>
              <a:t>‹#›</a:t>
            </a:fld>
            <a:endParaRPr lang="ru-RU" altLang="ru-RU"/>
          </a:p>
        </p:txBody>
      </p:sp>
    </p:spTree>
    <p:extLst>
      <p:ext uri="{BB962C8B-B14F-4D97-AF65-F5344CB8AC3E}">
        <p14:creationId xmlns:p14="http://schemas.microsoft.com/office/powerpoint/2010/main" val="2602797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solidFill>
                  <a:srgbClr val="04617B"/>
                </a:solidFill>
              </a:rPr>
              <a:pPr/>
              <a:t>28.03.2023</a:t>
            </a:fld>
            <a:endParaRPr lang="ru-RU">
              <a:solidFill>
                <a:srgbClr val="04617B"/>
              </a:solidFill>
            </a:endParaRPr>
          </a:p>
        </p:txBody>
      </p:sp>
      <p:sp>
        <p:nvSpPr>
          <p:cNvPr id="3" name="Нижний колонтитул 2"/>
          <p:cNvSpPr>
            <a:spLocks noGrp="1"/>
          </p:cNvSpPr>
          <p:nvPr>
            <p:ph type="ftr" sz="quarter" idx="11"/>
          </p:nvPr>
        </p:nvSpPr>
        <p:spPr/>
        <p:txBody>
          <a:bodyPr/>
          <a:lstStyle/>
          <a:p>
            <a:endParaRPr lang="ru-RU">
              <a:solidFill>
                <a:srgbClr val="04617B"/>
              </a:solidFill>
            </a:endParaRPr>
          </a:p>
        </p:txBody>
      </p:sp>
      <p:sp>
        <p:nvSpPr>
          <p:cNvPr id="4" name="Номер слайда 3"/>
          <p:cNvSpPr>
            <a:spLocks noGrp="1"/>
          </p:cNvSpPr>
          <p:nvPr>
            <p:ph type="sldNum" sz="quarter" idx="12"/>
          </p:nvPr>
        </p:nvSpPr>
        <p:spPr>
          <a:xfrm>
            <a:off x="0" y="6248400"/>
            <a:ext cx="533400" cy="381000"/>
          </a:xfrm>
        </p:spPr>
        <p:txBody>
          <a:bodyPr/>
          <a:lstStyle>
            <a:lvl1pPr>
              <a:defRPr>
                <a:solidFill>
                  <a:schemeClr val="tx2"/>
                </a:solidFill>
              </a:defRPr>
            </a:lvl1pPr>
          </a:lstStyle>
          <a:p>
            <a:fld id="{725C68B6-61C2-468F-89AB-4B9F7531AA68}" type="slidenum">
              <a:rPr lang="ru-RU" smtClean="0">
                <a:solidFill>
                  <a:srgbClr val="04617B"/>
                </a:solidFill>
              </a:rPr>
              <a:pPr/>
              <a:t>‹#›</a:t>
            </a:fld>
            <a:endParaRPr lang="ru-RU">
              <a:solidFill>
                <a:srgbClr val="04617B"/>
              </a:solidFill>
            </a:endParaRPr>
          </a:p>
        </p:txBody>
      </p:sp>
    </p:spTree>
    <p:extLst>
      <p:ext uri="{BB962C8B-B14F-4D97-AF65-F5344CB8AC3E}">
        <p14:creationId xmlns:p14="http://schemas.microsoft.com/office/powerpoint/2010/main" val="17970557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3050"/>
            <a:ext cx="8077200" cy="869950"/>
          </a:xfrm>
        </p:spPr>
        <p:txBody>
          <a:bodyPr anchor="ctr"/>
          <a:lstStyle>
            <a:lvl1pPr algn="l">
              <a:buNone/>
              <a:defRPr sz="3300" b="0"/>
            </a:lvl1pPr>
          </a:lstStyle>
          <a:p>
            <a:r>
              <a:rPr kumimoji="0" lang="ru-RU"/>
              <a:t>Образец заголовка</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solidFill>
                  <a:srgbClr val="04617B"/>
                </a:solidFill>
              </a:rPr>
              <a:pPr/>
              <a:t>28.03.2023</a:t>
            </a:fld>
            <a:endParaRPr lang="ru-RU">
              <a:solidFill>
                <a:srgbClr val="04617B"/>
              </a:solidFill>
            </a:endParaRPr>
          </a:p>
        </p:txBody>
      </p:sp>
      <p:sp>
        <p:nvSpPr>
          <p:cNvPr id="6" name="Нижний колонтитул 5"/>
          <p:cNvSpPr>
            <a:spLocks noGrp="1"/>
          </p:cNvSpPr>
          <p:nvPr>
            <p:ph type="ftr" sz="quarter" idx="11"/>
          </p:nvPr>
        </p:nvSpPr>
        <p:spPr/>
        <p:txBody>
          <a:bodyPr/>
          <a:lstStyle/>
          <a:p>
            <a:endParaRPr lang="ru-RU">
              <a:solidFill>
                <a:srgbClr val="04617B"/>
              </a:solidFill>
            </a:endParaRPr>
          </a:p>
        </p:txBody>
      </p:sp>
      <p:sp>
        <p:nvSpPr>
          <p:cNvPr id="7" name="Номер слайда 6"/>
          <p:cNvSpPr>
            <a:spLocks noGrp="1"/>
          </p:cNvSpPr>
          <p:nvPr>
            <p:ph type="sldNum" sz="quarter" idx="12"/>
          </p:nvPr>
        </p:nvSpPr>
        <p:spPr/>
        <p:txBody>
          <a:bodyPr/>
          <a:lstStyle>
            <a:lvl1pPr>
              <a:defRPr>
                <a:solidFill>
                  <a:srgbClr val="FFFFFF"/>
                </a:solidFill>
              </a:defRPr>
            </a:lvl1pPr>
          </a:lstStyle>
          <a:p>
            <a:fld id="{725C68B6-61C2-468F-89AB-4B9F7531AA68}" type="slidenum">
              <a:rPr lang="ru-RU" smtClean="0"/>
              <a:pPr/>
              <a:t>‹#›</a:t>
            </a:fld>
            <a:endParaRPr lang="ru-RU"/>
          </a:p>
        </p:txBody>
      </p:sp>
      <p:sp>
        <p:nvSpPr>
          <p:cNvPr id="3" name="Текст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750"/>
              </a:spcAft>
              <a:buNone/>
              <a:defRPr sz="1350"/>
            </a:lvl1pPr>
            <a:lvl2pPr>
              <a:buNone/>
              <a:defRPr sz="900"/>
            </a:lvl2pPr>
            <a:lvl3pPr>
              <a:buNone/>
              <a:defRPr sz="750"/>
            </a:lvl3pPr>
            <a:lvl4pPr>
              <a:buNone/>
              <a:defRPr sz="675"/>
            </a:lvl4pPr>
            <a:lvl5pPr>
              <a:buNone/>
              <a:defRPr sz="675"/>
            </a:lvl5pPr>
          </a:lstStyle>
          <a:p>
            <a:pPr lvl="0" eaLnBrk="1" latinLnBrk="0" hangingPunct="1"/>
            <a:r>
              <a:rPr kumimoji="0" lang="ru-RU"/>
              <a:t>Образец текста</a:t>
            </a:r>
          </a:p>
        </p:txBody>
      </p:sp>
      <p:sp>
        <p:nvSpPr>
          <p:cNvPr id="9" name="Содержимое 8"/>
          <p:cNvSpPr>
            <a:spLocks noGrp="1"/>
          </p:cNvSpPr>
          <p:nvPr>
            <p:ph sz="quarter" idx="1"/>
          </p:nvPr>
        </p:nvSpPr>
        <p:spPr>
          <a:xfrm>
            <a:off x="2362200" y="1752600"/>
            <a:ext cx="6400800" cy="44196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Tree>
    <p:extLst>
      <p:ext uri="{BB962C8B-B14F-4D97-AF65-F5344CB8AC3E}">
        <p14:creationId xmlns:p14="http://schemas.microsoft.com/office/powerpoint/2010/main" val="3073545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3">
        <a:schemeClr val="bg2"/>
      </p:bgRef>
    </p:bg>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600200" y="5486400"/>
            <a:ext cx="7315200" cy="685800"/>
          </a:xfrm>
        </p:spPr>
        <p:txBody>
          <a:bodyPr/>
          <a:lstStyle>
            <a:lvl1pPr marL="0" indent="0">
              <a:buFontTx/>
              <a:buNone/>
              <a:defRPr sz="1275"/>
            </a:lvl1pPr>
            <a:lvl2pPr>
              <a:buFontTx/>
              <a:buNone/>
              <a:defRPr sz="900"/>
            </a:lvl2pPr>
            <a:lvl3pPr>
              <a:buFontTx/>
              <a:buNone/>
              <a:defRPr sz="750"/>
            </a:lvl3pPr>
            <a:lvl4pPr>
              <a:buFontTx/>
              <a:buNone/>
              <a:defRPr sz="675"/>
            </a:lvl4pPr>
            <a:lvl5pPr>
              <a:buFontTx/>
              <a:buNone/>
              <a:defRPr sz="675"/>
            </a:lvl5pPr>
          </a:lstStyle>
          <a:p>
            <a:pPr lvl="0" eaLnBrk="1" latinLnBrk="0" hangingPunct="1"/>
            <a:r>
              <a:rPr kumimoji="0" lang="ru-RU"/>
              <a:t>Образец текста</a:t>
            </a:r>
          </a:p>
        </p:txBody>
      </p:sp>
      <p:sp>
        <p:nvSpPr>
          <p:cNvPr id="8" name="Прямоугольник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9" name="Прямоугольник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0" name="Прямоугольник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 name="Заголовок 1"/>
          <p:cNvSpPr>
            <a:spLocks noGrp="1"/>
          </p:cNvSpPr>
          <p:nvPr>
            <p:ph type="title"/>
          </p:nvPr>
        </p:nvSpPr>
        <p:spPr>
          <a:xfrm>
            <a:off x="1600200" y="4648200"/>
            <a:ext cx="7315200" cy="685800"/>
          </a:xfrm>
        </p:spPr>
        <p:txBody>
          <a:bodyPr anchor="ctr"/>
          <a:lstStyle>
            <a:lvl1pPr algn="l">
              <a:buNone/>
              <a:defRPr sz="2100" b="0">
                <a:solidFill>
                  <a:srgbClr val="FFFFFF"/>
                </a:solidFill>
              </a:defRPr>
            </a:lvl1pPr>
          </a:lstStyle>
          <a:p>
            <a:r>
              <a:rPr kumimoji="0" lang="ru-RU"/>
              <a:t>Образец заголовка</a:t>
            </a:r>
            <a:endParaRPr kumimoji="0" lang="en-US"/>
          </a:p>
        </p:txBody>
      </p:sp>
      <p:sp>
        <p:nvSpPr>
          <p:cNvPr id="11" name="Прямоугольник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2" name="Дата 11"/>
          <p:cNvSpPr>
            <a:spLocks noGrp="1"/>
          </p:cNvSpPr>
          <p:nvPr>
            <p:ph type="dt" sz="half" idx="10"/>
          </p:nvPr>
        </p:nvSpPr>
        <p:spPr>
          <a:xfrm>
            <a:off x="6248400" y="6248402"/>
            <a:ext cx="2667000" cy="365125"/>
          </a:xfrm>
        </p:spPr>
        <p:txBody>
          <a:bodyPr rtlCol="0"/>
          <a:lstStyle/>
          <a:p>
            <a:fld id="{5B106E36-FD25-4E2D-B0AA-010F637433A0}" type="datetimeFigureOut">
              <a:rPr lang="ru-RU" smtClean="0">
                <a:solidFill>
                  <a:srgbClr val="04617B"/>
                </a:solidFill>
              </a:rPr>
              <a:pPr/>
              <a:t>28.03.2023</a:t>
            </a:fld>
            <a:endParaRPr lang="ru-RU">
              <a:solidFill>
                <a:srgbClr val="04617B"/>
              </a:solidFill>
            </a:endParaRPr>
          </a:p>
        </p:txBody>
      </p:sp>
      <p:sp>
        <p:nvSpPr>
          <p:cNvPr id="13" name="Номер слайда 12"/>
          <p:cNvSpPr>
            <a:spLocks noGrp="1"/>
          </p:cNvSpPr>
          <p:nvPr>
            <p:ph type="sldNum" sz="quarter" idx="11"/>
          </p:nvPr>
        </p:nvSpPr>
        <p:spPr>
          <a:xfrm>
            <a:off x="0" y="4667249"/>
            <a:ext cx="1447800" cy="663578"/>
          </a:xfrm>
        </p:spPr>
        <p:txBody>
          <a:bodyPr rtlCol="0"/>
          <a:lstStyle>
            <a:lvl1pPr>
              <a:defRPr sz="2100"/>
            </a:lvl1pPr>
          </a:lstStyle>
          <a:p>
            <a:fld id="{725C68B6-61C2-468F-89AB-4B9F7531AA68}" type="slidenum">
              <a:rPr lang="ru-RU" smtClean="0"/>
              <a:pPr/>
              <a:t>‹#›</a:t>
            </a:fld>
            <a:endParaRPr lang="ru-RU"/>
          </a:p>
        </p:txBody>
      </p:sp>
      <p:sp>
        <p:nvSpPr>
          <p:cNvPr id="14" name="Нижний колонтитул 13"/>
          <p:cNvSpPr>
            <a:spLocks noGrp="1"/>
          </p:cNvSpPr>
          <p:nvPr>
            <p:ph type="ftr" sz="quarter" idx="12"/>
          </p:nvPr>
        </p:nvSpPr>
        <p:spPr>
          <a:xfrm>
            <a:off x="1600200" y="6248208"/>
            <a:ext cx="4572000" cy="365125"/>
          </a:xfrm>
        </p:spPr>
        <p:txBody>
          <a:bodyPr rtlCol="0"/>
          <a:lstStyle/>
          <a:p>
            <a:endParaRPr lang="ru-RU">
              <a:solidFill>
                <a:srgbClr val="04617B"/>
              </a:solidFill>
            </a:endParaRPr>
          </a:p>
        </p:txBody>
      </p:sp>
      <p:sp>
        <p:nvSpPr>
          <p:cNvPr id="3" name="Рисунок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2400"/>
            </a:lvl1pPr>
          </a:lstStyle>
          <a:p>
            <a:r>
              <a:rPr kumimoji="0" lang="ru-RU"/>
              <a:t>Вставка рисунка</a:t>
            </a:r>
            <a:endParaRPr kumimoji="0" lang="en-US" dirty="0"/>
          </a:p>
        </p:txBody>
      </p:sp>
    </p:spTree>
    <p:extLst>
      <p:ext uri="{BB962C8B-B14F-4D97-AF65-F5344CB8AC3E}">
        <p14:creationId xmlns:p14="http://schemas.microsoft.com/office/powerpoint/2010/main" val="371836041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solidFill>
                  <a:srgbClr val="04617B"/>
                </a:solidFill>
              </a:rPr>
              <a:pPr/>
              <a:t>28.03.2023</a:t>
            </a:fld>
            <a:endParaRPr lang="ru-RU">
              <a:solidFill>
                <a:srgbClr val="04617B"/>
              </a:solidFill>
            </a:endParaRPr>
          </a:p>
        </p:txBody>
      </p:sp>
      <p:sp>
        <p:nvSpPr>
          <p:cNvPr id="5" name="Нижний колонтитул 4"/>
          <p:cNvSpPr>
            <a:spLocks noGrp="1"/>
          </p:cNvSpPr>
          <p:nvPr>
            <p:ph type="ftr" sz="quarter" idx="11"/>
          </p:nvPr>
        </p:nvSpPr>
        <p:spPr/>
        <p:txBody>
          <a:bodyPr/>
          <a:lstStyle/>
          <a:p>
            <a:endParaRPr lang="ru-RU">
              <a:solidFill>
                <a:srgbClr val="04617B"/>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4060023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bg>
      <p:bgRef idx="1001">
        <a:schemeClr val="bg1"/>
      </p:bgRef>
    </p:bg>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53200" y="609602"/>
            <a:ext cx="2057400" cy="5516563"/>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457200" y="609600"/>
            <a:ext cx="5562600" cy="5516564"/>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a:xfrm>
            <a:off x="6553200" y="6248404"/>
            <a:ext cx="2209800" cy="365125"/>
          </a:xfrm>
        </p:spPr>
        <p:txBody>
          <a:bodyPr/>
          <a:lstStyle/>
          <a:p>
            <a:fld id="{5B106E36-FD25-4E2D-B0AA-010F637433A0}" type="datetimeFigureOut">
              <a:rPr lang="ru-RU" smtClean="0">
                <a:solidFill>
                  <a:srgbClr val="04617B"/>
                </a:solidFill>
              </a:rPr>
              <a:pPr/>
              <a:t>28.03.2023</a:t>
            </a:fld>
            <a:endParaRPr lang="ru-RU">
              <a:solidFill>
                <a:srgbClr val="04617B"/>
              </a:solidFill>
            </a:endParaRPr>
          </a:p>
        </p:txBody>
      </p:sp>
      <p:sp>
        <p:nvSpPr>
          <p:cNvPr id="5" name="Нижний колонтитул 4"/>
          <p:cNvSpPr>
            <a:spLocks noGrp="1"/>
          </p:cNvSpPr>
          <p:nvPr>
            <p:ph type="ftr" sz="quarter" idx="11"/>
          </p:nvPr>
        </p:nvSpPr>
        <p:spPr>
          <a:xfrm>
            <a:off x="457202" y="6248209"/>
            <a:ext cx="5573483" cy="365125"/>
          </a:xfrm>
        </p:spPr>
        <p:txBody>
          <a:bodyPr/>
          <a:lstStyle/>
          <a:p>
            <a:endParaRPr lang="ru-RU">
              <a:solidFill>
                <a:srgbClr val="04617B"/>
              </a:solidFill>
            </a:endParaRPr>
          </a:p>
        </p:txBody>
      </p:sp>
      <p:sp>
        <p:nvSpPr>
          <p:cNvPr id="7" name="Прямоугольник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8" name="Прямоугольник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9" name="Прямоугольник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 name="Номер слайда 5"/>
          <p:cNvSpPr>
            <a:spLocks noGrp="1"/>
          </p:cNvSpPr>
          <p:nvPr>
            <p:ph type="sldNum" sz="quarter" idx="12"/>
          </p:nvPr>
        </p:nvSpPr>
        <p:spPr>
          <a:xfrm rot="5400000">
            <a:off x="5989638" y="144462"/>
            <a:ext cx="533400" cy="244476"/>
          </a:xfrm>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28581113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72F812AF-1073-45FF-A41A-E027563190F6}" type="slidenum">
              <a:rPr lang="ru-RU" altLang="ru-RU"/>
              <a:pPr>
                <a:defRPr/>
              </a:pPr>
              <a:t>‹#›</a:t>
            </a:fld>
            <a:endParaRPr lang="ru-RU" altLang="ru-RU"/>
          </a:p>
        </p:txBody>
      </p:sp>
    </p:spTree>
    <p:extLst>
      <p:ext uri="{BB962C8B-B14F-4D97-AF65-F5344CB8AC3E}">
        <p14:creationId xmlns:p14="http://schemas.microsoft.com/office/powerpoint/2010/main" val="2704637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EDE4A5E7-DD3F-4A93-8094-4C146A5845C5}" type="slidenum">
              <a:rPr lang="ru-RU" altLang="ru-RU"/>
              <a:pPr>
                <a:defRPr/>
              </a:pPr>
              <a:t>‹#›</a:t>
            </a:fld>
            <a:endParaRPr lang="ru-RU" altLang="ru-RU"/>
          </a:p>
        </p:txBody>
      </p:sp>
    </p:spTree>
    <p:extLst>
      <p:ext uri="{BB962C8B-B14F-4D97-AF65-F5344CB8AC3E}">
        <p14:creationId xmlns:p14="http://schemas.microsoft.com/office/powerpoint/2010/main" val="3416618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8DB71CCF-DA4A-41FE-889E-11E46BE4090A}" type="slidenum">
              <a:rPr lang="ru-RU" altLang="ru-RU"/>
              <a:pPr>
                <a:defRPr/>
              </a:pPr>
              <a:t>‹#›</a:t>
            </a:fld>
            <a:endParaRPr lang="ru-RU" altLang="ru-RU"/>
          </a:p>
        </p:txBody>
      </p:sp>
    </p:spTree>
    <p:extLst>
      <p:ext uri="{BB962C8B-B14F-4D97-AF65-F5344CB8AC3E}">
        <p14:creationId xmlns:p14="http://schemas.microsoft.com/office/powerpoint/2010/main" val="2291524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CB123985-DF2E-4645-BCC5-1241AA6EEEEA}" type="slidenum">
              <a:rPr lang="ru-RU" altLang="ru-RU"/>
              <a:pPr>
                <a:defRPr/>
              </a:pPr>
              <a:t>‹#›</a:t>
            </a:fld>
            <a:endParaRPr lang="ru-RU" altLang="ru-RU"/>
          </a:p>
        </p:txBody>
      </p:sp>
    </p:spTree>
    <p:extLst>
      <p:ext uri="{BB962C8B-B14F-4D97-AF65-F5344CB8AC3E}">
        <p14:creationId xmlns:p14="http://schemas.microsoft.com/office/powerpoint/2010/main" val="4229074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9CE8BEA2-EB14-48D6-9F3B-33F51837BF29}" type="slidenum">
              <a:rPr lang="ru-RU" altLang="ru-RU"/>
              <a:pPr>
                <a:defRPr/>
              </a:pPr>
              <a:t>‹#›</a:t>
            </a:fld>
            <a:endParaRPr lang="ru-RU" altLang="ru-RU"/>
          </a:p>
        </p:txBody>
      </p:sp>
    </p:spTree>
    <p:extLst>
      <p:ext uri="{BB962C8B-B14F-4D97-AF65-F5344CB8AC3E}">
        <p14:creationId xmlns:p14="http://schemas.microsoft.com/office/powerpoint/2010/main" val="721917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D5CDB84B-5A95-473D-88AB-0BCC743BBD23}" type="slidenum">
              <a:rPr lang="ru-RU" altLang="ru-RU"/>
              <a:pPr>
                <a:defRPr/>
              </a:pPr>
              <a:t>‹#›</a:t>
            </a:fld>
            <a:endParaRPr lang="ru-RU" altLang="ru-RU"/>
          </a:p>
        </p:txBody>
      </p:sp>
    </p:spTree>
    <p:extLst>
      <p:ext uri="{BB962C8B-B14F-4D97-AF65-F5344CB8AC3E}">
        <p14:creationId xmlns:p14="http://schemas.microsoft.com/office/powerpoint/2010/main" val="1803317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DEAE69DF-6D52-4819-9C40-4F7088B2CDC6}" type="slidenum">
              <a:rPr lang="ru-RU" altLang="ru-RU"/>
              <a:pPr>
                <a:defRPr/>
              </a:pPr>
              <a:t>‹#›</a:t>
            </a:fld>
            <a:endParaRPr lang="ru-RU" altLang="ru-RU"/>
          </a:p>
        </p:txBody>
      </p:sp>
    </p:spTree>
    <p:extLst>
      <p:ext uri="{BB962C8B-B14F-4D97-AF65-F5344CB8AC3E}">
        <p14:creationId xmlns:p14="http://schemas.microsoft.com/office/powerpoint/2010/main" val="1545196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DE32F3D8-BCBF-47AB-971B-141476610C65}"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609600" y="228600"/>
            <a:ext cx="8153400" cy="990600"/>
          </a:xfrm>
          <a:prstGeom prst="rect">
            <a:avLst/>
          </a:prstGeom>
        </p:spPr>
        <p:txBody>
          <a:bodyPr vert="horz" anchor="ctr">
            <a:normAutofit/>
          </a:bodyPr>
          <a:lstStyle/>
          <a:p>
            <a:r>
              <a:rPr kumimoji="0" lang="ru-RU"/>
              <a:t>Образец заголовка</a:t>
            </a:r>
            <a:endParaRPr kumimoji="0" lang="en-US"/>
          </a:p>
        </p:txBody>
      </p:sp>
      <p:sp>
        <p:nvSpPr>
          <p:cNvPr id="13" name="Текст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14" name="Дата 13"/>
          <p:cNvSpPr>
            <a:spLocks noGrp="1"/>
          </p:cNvSpPr>
          <p:nvPr>
            <p:ph type="dt" sz="half" idx="2"/>
          </p:nvPr>
        </p:nvSpPr>
        <p:spPr>
          <a:xfrm>
            <a:off x="6096000" y="6248402"/>
            <a:ext cx="2667000" cy="365125"/>
          </a:xfrm>
          <a:prstGeom prst="rect">
            <a:avLst/>
          </a:prstGeom>
        </p:spPr>
        <p:txBody>
          <a:bodyPr vert="horz" anchor="ctr" anchorCtr="0"/>
          <a:lstStyle>
            <a:lvl1pPr algn="l" eaLnBrk="1" latinLnBrk="0" hangingPunct="1">
              <a:defRPr kumimoji="0" sz="1050">
                <a:solidFill>
                  <a:schemeClr val="tx2"/>
                </a:solidFill>
              </a:defRPr>
            </a:lvl1pPr>
          </a:lstStyle>
          <a:p>
            <a:fld id="{5B106E36-FD25-4E2D-B0AA-010F637433A0}" type="datetimeFigureOut">
              <a:rPr lang="ru-RU" smtClean="0">
                <a:solidFill>
                  <a:srgbClr val="04617B"/>
                </a:solidFill>
              </a:rPr>
              <a:pPr/>
              <a:t>28.03.2023</a:t>
            </a:fld>
            <a:endParaRPr lang="ru-RU">
              <a:solidFill>
                <a:srgbClr val="04617B"/>
              </a:solidFill>
            </a:endParaRPr>
          </a:p>
        </p:txBody>
      </p:sp>
      <p:sp>
        <p:nvSpPr>
          <p:cNvPr id="3" name="Нижний колонтитул 2"/>
          <p:cNvSpPr>
            <a:spLocks noGrp="1"/>
          </p:cNvSpPr>
          <p:nvPr>
            <p:ph type="ftr" sz="quarter" idx="3"/>
          </p:nvPr>
        </p:nvSpPr>
        <p:spPr>
          <a:xfrm>
            <a:off x="609601" y="6248208"/>
            <a:ext cx="5421083" cy="365125"/>
          </a:xfrm>
          <a:prstGeom prst="rect">
            <a:avLst/>
          </a:prstGeom>
        </p:spPr>
        <p:txBody>
          <a:bodyPr vert="horz" anchor="ctr"/>
          <a:lstStyle>
            <a:lvl1pPr algn="r" eaLnBrk="1" latinLnBrk="0" hangingPunct="1">
              <a:defRPr kumimoji="0" sz="1050">
                <a:solidFill>
                  <a:schemeClr val="tx2"/>
                </a:solidFill>
              </a:defRPr>
            </a:lvl1pPr>
          </a:lstStyle>
          <a:p>
            <a:endParaRPr lang="ru-RU">
              <a:solidFill>
                <a:srgbClr val="04617B"/>
              </a:solidFill>
            </a:endParaRPr>
          </a:p>
        </p:txBody>
      </p:sp>
      <p:sp>
        <p:nvSpPr>
          <p:cNvPr id="7" name="Прямоугольник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8" name="Прямоугольник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9" name="Прямоугольник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3" name="Номер слайда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050" b="1">
                <a:solidFill>
                  <a:srgbClr val="FFFFFF"/>
                </a:solidFill>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val="179665479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rtl="0" eaLnBrk="1" latinLnBrk="0" hangingPunct="1">
        <a:spcBef>
          <a:spcPct val="0"/>
        </a:spcBef>
        <a:buNone/>
        <a:defRPr kumimoji="0" sz="3300" kern="1200">
          <a:solidFill>
            <a:schemeClr val="tx2"/>
          </a:solidFill>
          <a:latin typeface="+mj-lt"/>
          <a:ea typeface="+mj-ea"/>
          <a:cs typeface="+mj-cs"/>
        </a:defRPr>
      </a:lvl1pPr>
    </p:titleStyle>
    <p:bodyStyle>
      <a:lvl1pPr marL="240030" indent="-240030" algn="l" rtl="0" eaLnBrk="1" latinLnBrk="0" hangingPunct="1">
        <a:spcBef>
          <a:spcPts val="525"/>
        </a:spcBef>
        <a:buClr>
          <a:schemeClr val="accent2"/>
        </a:buClr>
        <a:buSzPct val="60000"/>
        <a:buFont typeface="Wingdings"/>
        <a:buChar char=""/>
        <a:defRPr kumimoji="0" sz="2175" kern="1200">
          <a:solidFill>
            <a:schemeClr val="tx1"/>
          </a:solidFill>
          <a:latin typeface="+mn-lt"/>
          <a:ea typeface="+mn-ea"/>
          <a:cs typeface="+mn-cs"/>
        </a:defRPr>
      </a:lvl1pPr>
      <a:lvl2pPr marL="480060" indent="-205740" algn="l" rtl="0" eaLnBrk="1" latinLnBrk="0" hangingPunct="1">
        <a:spcBef>
          <a:spcPts val="413"/>
        </a:spcBef>
        <a:buClr>
          <a:schemeClr val="accent1"/>
        </a:buClr>
        <a:buSzPct val="70000"/>
        <a:buFont typeface="Wingdings 2"/>
        <a:buChar char=""/>
        <a:defRPr kumimoji="0" sz="1950" kern="1200">
          <a:solidFill>
            <a:schemeClr val="tx1"/>
          </a:solidFill>
          <a:latin typeface="+mn-lt"/>
          <a:ea typeface="+mn-ea"/>
          <a:cs typeface="+mn-cs"/>
        </a:defRPr>
      </a:lvl2pPr>
      <a:lvl3pPr marL="685800" indent="-171450" algn="l" rtl="0" eaLnBrk="1" latinLnBrk="0" hangingPunct="1">
        <a:spcBef>
          <a:spcPts val="375"/>
        </a:spcBef>
        <a:buClr>
          <a:schemeClr val="accent2"/>
        </a:buClr>
        <a:buSzPct val="75000"/>
        <a:buFont typeface="Wingdings"/>
        <a:buChar char=""/>
        <a:defRPr kumimoji="0" sz="1725" kern="1200">
          <a:solidFill>
            <a:schemeClr val="tx1"/>
          </a:solidFill>
          <a:latin typeface="+mn-lt"/>
          <a:ea typeface="+mn-ea"/>
          <a:cs typeface="+mn-cs"/>
        </a:defRPr>
      </a:lvl3pPr>
      <a:lvl4pPr marL="1028700" indent="-171450" algn="l" rtl="0" eaLnBrk="1" latinLnBrk="0" hangingPunct="1">
        <a:spcBef>
          <a:spcPts val="300"/>
        </a:spcBef>
        <a:buClr>
          <a:schemeClr val="accent3"/>
        </a:buClr>
        <a:buSzPct val="75000"/>
        <a:buFont typeface="Wingdings"/>
        <a:buChar char=""/>
        <a:defRPr kumimoji="0" sz="1500" kern="1200">
          <a:solidFill>
            <a:schemeClr val="tx1"/>
          </a:solidFill>
          <a:latin typeface="+mn-lt"/>
          <a:ea typeface="+mn-ea"/>
          <a:cs typeface="+mn-cs"/>
        </a:defRPr>
      </a:lvl4pPr>
      <a:lvl5pPr marL="1371600" indent="-171450" algn="l" rtl="0" eaLnBrk="1" latinLnBrk="0" hangingPunct="1">
        <a:spcBef>
          <a:spcPts val="300"/>
        </a:spcBef>
        <a:buClr>
          <a:schemeClr val="accent4"/>
        </a:buClr>
        <a:buSzPct val="65000"/>
        <a:buFont typeface="Wingdings"/>
        <a:buChar char=""/>
        <a:defRPr kumimoji="0" sz="1500" kern="1200">
          <a:solidFill>
            <a:schemeClr val="tx1"/>
          </a:solidFill>
          <a:latin typeface="+mn-lt"/>
          <a:ea typeface="+mn-ea"/>
          <a:cs typeface="+mn-cs"/>
        </a:defRPr>
      </a:lvl5pPr>
      <a:lvl6pPr marL="1577340" indent="-171450" algn="l" rtl="0" eaLnBrk="1" latinLnBrk="0" hangingPunct="1">
        <a:spcBef>
          <a:spcPct val="20000"/>
        </a:spcBef>
        <a:buClr>
          <a:schemeClr val="accent1"/>
        </a:buClr>
        <a:buFont typeface="Wingdings"/>
        <a:buChar char="§"/>
        <a:defRPr kumimoji="0" sz="1350" kern="1200" baseline="0">
          <a:solidFill>
            <a:schemeClr val="tx1"/>
          </a:solidFill>
          <a:latin typeface="+mn-lt"/>
          <a:ea typeface="+mn-ea"/>
          <a:cs typeface="+mn-cs"/>
        </a:defRPr>
      </a:lvl6pPr>
      <a:lvl7pPr marL="1783080" indent="-171450" algn="l" rtl="0" eaLnBrk="1" latinLnBrk="0" hangingPunct="1">
        <a:spcBef>
          <a:spcPct val="20000"/>
        </a:spcBef>
        <a:buClr>
          <a:schemeClr val="accent2"/>
        </a:buClr>
        <a:buFont typeface="Wingdings"/>
        <a:buChar char="§"/>
        <a:defRPr kumimoji="0" sz="1350" kern="1200" baseline="0">
          <a:solidFill>
            <a:schemeClr val="tx1"/>
          </a:solidFill>
          <a:latin typeface="+mn-lt"/>
          <a:ea typeface="+mn-ea"/>
          <a:cs typeface="+mn-cs"/>
        </a:defRPr>
      </a:lvl7pPr>
      <a:lvl8pPr marL="1988820" indent="-171450" algn="l" rtl="0" eaLnBrk="1" latinLnBrk="0" hangingPunct="1">
        <a:spcBef>
          <a:spcPct val="20000"/>
        </a:spcBef>
        <a:buClr>
          <a:schemeClr val="accent3"/>
        </a:buClr>
        <a:buFont typeface="Wingdings"/>
        <a:buChar char="§"/>
        <a:defRPr kumimoji="0" sz="1350" kern="1200" baseline="0">
          <a:solidFill>
            <a:schemeClr val="tx1"/>
          </a:solidFill>
          <a:latin typeface="+mn-lt"/>
          <a:ea typeface="+mn-ea"/>
          <a:cs typeface="+mn-cs"/>
        </a:defRPr>
      </a:lvl8pPr>
      <a:lvl9pPr marL="2194560" indent="-171450" algn="l" rtl="0" eaLnBrk="1" latinLnBrk="0" hangingPunct="1">
        <a:spcBef>
          <a:spcPct val="20000"/>
        </a:spcBef>
        <a:buClr>
          <a:schemeClr val="accent4"/>
        </a:buClr>
        <a:buFont typeface="Wingdings"/>
        <a:buChar char="§"/>
        <a:defRPr kumimoji="0" sz="135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10.xml"/><Relationship Id="rId13" Type="http://schemas.openxmlformats.org/officeDocument/2006/relationships/image" Target="../media/image23.png"/><Relationship Id="rId3" Type="http://schemas.microsoft.com/office/2007/relationships/media" Target="../media/media2.mp4"/><Relationship Id="rId7" Type="http://schemas.openxmlformats.org/officeDocument/2006/relationships/slideLayout" Target="../slideLayouts/slideLayout13.xml"/><Relationship Id="rId12"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22.wmf"/><Relationship Id="rId5" Type="http://schemas.microsoft.com/office/2007/relationships/media" Target="../media/media3.mp4"/><Relationship Id="rId10" Type="http://schemas.openxmlformats.org/officeDocument/2006/relationships/image" Target="../media/image21.jpeg"/><Relationship Id="rId4" Type="http://schemas.openxmlformats.org/officeDocument/2006/relationships/video" Target="../media/media2.mp4"/><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oleObject" Target="../embeddings/oleObject3.bin"/><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wmf"/><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30.wmf"/><Relationship Id="rId11" Type="http://schemas.openxmlformats.org/officeDocument/2006/relationships/image" Target="../media/image52.gif"/><Relationship Id="rId5" Type="http://schemas.openxmlformats.org/officeDocument/2006/relationships/oleObject" Target="../embeddings/oleObject5.bin"/><Relationship Id="rId10" Type="http://schemas.openxmlformats.org/officeDocument/2006/relationships/image" Target="../media/image51.wmf"/><Relationship Id="rId4" Type="http://schemas.openxmlformats.org/officeDocument/2006/relationships/image" Target="../media/image49.wmf"/><Relationship Id="rId9" Type="http://schemas.openxmlformats.org/officeDocument/2006/relationships/oleObject" Target="../embeddings/oleObject7.bin"/></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 Type="http://schemas.openxmlformats.org/officeDocument/2006/relationships/notesSlide" Target="../notesSlides/notesSlide17.xml"/><Relationship Id="rId16" Type="http://schemas.openxmlformats.org/officeDocument/2006/relationships/image" Target="../media/image66.png"/><Relationship Id="rId1" Type="http://schemas.openxmlformats.org/officeDocument/2006/relationships/slideLayout" Target="../slideLayouts/slideLayout15.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gif"/></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gi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80.gif"/><Relationship Id="rId4" Type="http://schemas.openxmlformats.org/officeDocument/2006/relationships/image" Target="../media/image79.gif"/></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gif"/></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7.gif"/><Relationship Id="rId5" Type="http://schemas.openxmlformats.org/officeDocument/2006/relationships/image" Target="../media/image86.gif"/><Relationship Id="rId4" Type="http://schemas.openxmlformats.org/officeDocument/2006/relationships/image" Target="../media/image85.gif"/></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96.png"/><Relationship Id="rId3" Type="http://schemas.openxmlformats.org/officeDocument/2006/relationships/image" Target="../media/image88.jpeg"/><Relationship Id="rId7" Type="http://schemas.openxmlformats.org/officeDocument/2006/relationships/image" Target="../media/image92.jpeg"/><Relationship Id="rId12" Type="http://schemas.openxmlformats.org/officeDocument/2006/relationships/image" Target="../media/image9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1.jpeg"/><Relationship Id="rId11" Type="http://schemas.openxmlformats.org/officeDocument/2006/relationships/image" Target="../media/image94.wmf"/><Relationship Id="rId5" Type="http://schemas.openxmlformats.org/officeDocument/2006/relationships/image" Target="../media/image90.jpeg"/><Relationship Id="rId10" Type="http://schemas.openxmlformats.org/officeDocument/2006/relationships/oleObject" Target="../embeddings/oleObject9.bin"/><Relationship Id="rId4" Type="http://schemas.openxmlformats.org/officeDocument/2006/relationships/image" Target="../media/image89.jpeg"/><Relationship Id="rId9" Type="http://schemas.openxmlformats.org/officeDocument/2006/relationships/image" Target="../media/image93.wmf"/></Relationships>
</file>

<file path=ppt/slides/_rels/slide25.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e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emf"/><Relationship Id="rId4" Type="http://schemas.openxmlformats.org/officeDocument/2006/relationships/image" Target="../media/image99.png"/></Relationships>
</file>

<file path=ppt/slides/_rels/slide26.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5.png"/><Relationship Id="rId7" Type="http://schemas.openxmlformats.org/officeDocument/2006/relationships/image" Target="../media/image106.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5.png"/><Relationship Id="rId4" Type="http://schemas.openxmlformats.org/officeDocument/2006/relationships/image" Target="../media/image102.png"/><Relationship Id="rId9" Type="http://schemas.openxmlformats.org/officeDocument/2006/relationships/image" Target="../media/image108.png"/></Relationships>
</file>

<file path=ppt/slides/_rels/slide27.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slideLayout" Target="../slideLayouts/slideLayout4.xml"/><Relationship Id="rId7" Type="http://schemas.openxmlformats.org/officeDocument/2006/relationships/image" Target="../media/image111.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10.jpeg"/><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gif"/><Relationship Id="rId5" Type="http://schemas.openxmlformats.org/officeDocument/2006/relationships/image" Target="../media/image11.jpeg"/><Relationship Id="rId4" Type="http://schemas.openxmlformats.org/officeDocument/2006/relationships/image" Target="../media/image10.gi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5.png"/><Relationship Id="rId3" Type="http://schemas.openxmlformats.org/officeDocument/2006/relationships/audio" Target="../media/audio1.wav"/><Relationship Id="rId7" Type="http://schemas.openxmlformats.org/officeDocument/2006/relationships/image" Target="../media/image14.jpeg"/><Relationship Id="rId12"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gif"/><Relationship Id="rId11" Type="http://schemas.openxmlformats.org/officeDocument/2006/relationships/image" Target="../media/image16.wmf"/><Relationship Id="rId5" Type="http://schemas.openxmlformats.org/officeDocument/2006/relationships/image" Target="../media/image11.jpeg"/><Relationship Id="rId10" Type="http://schemas.openxmlformats.org/officeDocument/2006/relationships/oleObject" Target="../embeddings/oleObject2.bin"/><Relationship Id="rId4" Type="http://schemas.openxmlformats.org/officeDocument/2006/relationships/image" Target="../media/image10.gif"/><Relationship Id="rId9" Type="http://schemas.openxmlformats.org/officeDocument/2006/relationships/image" Target="../media/image15.wmf"/></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755650" y="3860800"/>
            <a:ext cx="7772400" cy="938213"/>
          </a:xfrm>
        </p:spPr>
        <p:txBody>
          <a:bodyPr/>
          <a:lstStyle/>
          <a:p>
            <a:pPr eaLnBrk="1" hangingPunct="1"/>
            <a:r>
              <a:rPr lang="ru-RU" altLang="ru-RU" sz="4000"/>
              <a:t>Кафедра математической физики</a:t>
            </a:r>
          </a:p>
        </p:txBody>
      </p:sp>
      <p:sp>
        <p:nvSpPr>
          <p:cNvPr id="3075" name="Rectangle 3"/>
          <p:cNvSpPr>
            <a:spLocks noGrp="1" noChangeArrowheads="1"/>
          </p:cNvSpPr>
          <p:nvPr>
            <p:ph type="subTitle" idx="1"/>
          </p:nvPr>
        </p:nvSpPr>
        <p:spPr>
          <a:xfrm>
            <a:off x="1619250" y="765175"/>
            <a:ext cx="6400800" cy="838200"/>
          </a:xfrm>
        </p:spPr>
        <p:txBody>
          <a:bodyPr/>
          <a:lstStyle/>
          <a:p>
            <a:pPr eaLnBrk="1" hangingPunct="1">
              <a:lnSpc>
                <a:spcPct val="90000"/>
              </a:lnSpc>
            </a:pPr>
            <a:r>
              <a:rPr lang="ru-RU" altLang="ru-RU" sz="2400"/>
              <a:t>Московский государственный </a:t>
            </a:r>
          </a:p>
          <a:p>
            <a:pPr eaLnBrk="1" hangingPunct="1">
              <a:lnSpc>
                <a:spcPct val="90000"/>
              </a:lnSpc>
            </a:pPr>
            <a:r>
              <a:rPr lang="ru-RU" altLang="ru-RU" sz="2400"/>
              <a:t>университет имени М.В. Ломоносова</a:t>
            </a:r>
          </a:p>
        </p:txBody>
      </p:sp>
      <p:pic>
        <p:nvPicPr>
          <p:cNvPr id="3076" name="Picture 4" descr="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2205038"/>
            <a:ext cx="82708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P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476250"/>
            <a:ext cx="9112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Rectangle 6"/>
          <p:cNvSpPr>
            <a:spLocks noChangeArrowheads="1"/>
          </p:cNvSpPr>
          <p:nvPr/>
        </p:nvSpPr>
        <p:spPr bwMode="auto">
          <a:xfrm>
            <a:off x="2051050" y="2133600"/>
            <a:ext cx="597058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ru-RU" altLang="ru-RU" sz="2400"/>
              <a:t>Факультет вычислительной математики и кибернетики</a:t>
            </a:r>
          </a:p>
        </p:txBody>
      </p:sp>
      <p:sp>
        <p:nvSpPr>
          <p:cNvPr id="3079" name="Rectangle 7"/>
          <p:cNvSpPr>
            <a:spLocks noChangeArrowheads="1"/>
          </p:cNvSpPr>
          <p:nvPr/>
        </p:nvSpPr>
        <p:spPr bwMode="auto">
          <a:xfrm>
            <a:off x="1476375" y="6237288"/>
            <a:ext cx="6400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ru-RU" altLang="ru-RU" sz="1800" dirty="0"/>
              <a:t>202</a:t>
            </a:r>
            <a:r>
              <a:rPr lang="en-US" altLang="ru-RU" sz="1800" dirty="0"/>
              <a:t>3</a:t>
            </a:r>
          </a:p>
          <a:p>
            <a:pPr algn="ctr" eaLnBrk="1" hangingPunct="1">
              <a:buFontTx/>
              <a:buNone/>
            </a:pPr>
            <a:endParaRPr lang="ru-RU" altLang="ru-RU" sz="1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schema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192338" y="1754188"/>
            <a:ext cx="3709042" cy="2682874"/>
          </a:xfrm>
          <a:prstGeom prst="rect">
            <a:avLst/>
          </a:prstGeom>
        </p:spPr>
      </p:pic>
      <p:sp>
        <p:nvSpPr>
          <p:cNvPr id="44037" name="AutoShape 5"/>
          <p:cNvSpPr>
            <a:spLocks noChangeArrowheads="1"/>
          </p:cNvSpPr>
          <p:nvPr/>
        </p:nvSpPr>
        <p:spPr bwMode="auto">
          <a:xfrm>
            <a:off x="6075363" y="3376613"/>
            <a:ext cx="2438400" cy="457200"/>
          </a:xfrm>
          <a:prstGeom prst="downArrow">
            <a:avLst>
              <a:gd name="adj1" fmla="val 48861"/>
              <a:gd name="adj2" fmla="val 62083"/>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200">
                <a:latin typeface="Times New Roman" panose="02020603050405020304" pitchFamily="18" charset="0"/>
              </a:rPr>
              <a:t>Адаптивное</a:t>
            </a:r>
          </a:p>
          <a:p>
            <a:pPr algn="ctr" eaLnBrk="1" hangingPunct="1">
              <a:spcBef>
                <a:spcPct val="0"/>
              </a:spcBef>
              <a:buFontTx/>
              <a:buNone/>
            </a:pPr>
            <a:r>
              <a:rPr lang="ru-RU" altLang="ru-RU" sz="1200">
                <a:latin typeface="Times New Roman" panose="02020603050405020304" pitchFamily="18" charset="0"/>
              </a:rPr>
              <a:t>управление </a:t>
            </a:r>
          </a:p>
        </p:txBody>
      </p:sp>
      <p:sp>
        <p:nvSpPr>
          <p:cNvPr id="19461" name="Rectangle 6"/>
          <p:cNvSpPr>
            <a:spLocks noChangeArrowheads="1"/>
          </p:cNvSpPr>
          <p:nvPr/>
        </p:nvSpPr>
        <p:spPr bwMode="auto">
          <a:xfrm>
            <a:off x="3497263" y="134143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dirty="0">
                <a:solidFill>
                  <a:schemeClr val="tx2"/>
                </a:solidFill>
                <a:latin typeface="Times New Roman" panose="02020603050405020304" pitchFamily="18" charset="0"/>
              </a:rPr>
              <a:t>Нелинейная</a:t>
            </a:r>
          </a:p>
          <a:p>
            <a:pPr algn="ctr" eaLnBrk="1" hangingPunct="1">
              <a:spcBef>
                <a:spcPct val="0"/>
              </a:spcBef>
              <a:buFontTx/>
              <a:buNone/>
            </a:pPr>
            <a:r>
              <a:rPr lang="ru-RU" altLang="ru-RU" sz="1400" dirty="0">
                <a:solidFill>
                  <a:schemeClr val="tx2"/>
                </a:solidFill>
                <a:latin typeface="Times New Roman" panose="02020603050405020304" pitchFamily="18" charset="0"/>
              </a:rPr>
              <a:t>среда</a:t>
            </a:r>
          </a:p>
        </p:txBody>
      </p:sp>
      <p:sp>
        <p:nvSpPr>
          <p:cNvPr id="19462" name="AutoShape 7"/>
          <p:cNvSpPr>
            <a:spLocks noChangeArrowheads="1"/>
          </p:cNvSpPr>
          <p:nvPr/>
        </p:nvSpPr>
        <p:spPr bwMode="auto">
          <a:xfrm>
            <a:off x="179388" y="1341438"/>
            <a:ext cx="1944687" cy="1873250"/>
          </a:xfrm>
          <a:prstGeom prst="rightArrow">
            <a:avLst>
              <a:gd name="adj1" fmla="val 68222"/>
              <a:gd name="adj2" fmla="val 30279"/>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ru-RU" sz="1400">
              <a:latin typeface="Times New Roman" panose="02020603050405020304" pitchFamily="18" charset="0"/>
            </a:endParaRPr>
          </a:p>
        </p:txBody>
      </p:sp>
      <p:sp>
        <p:nvSpPr>
          <p:cNvPr id="44040" name="Rectangle 8"/>
          <p:cNvSpPr>
            <a:spLocks noChangeArrowheads="1"/>
          </p:cNvSpPr>
          <p:nvPr/>
        </p:nvSpPr>
        <p:spPr bwMode="auto">
          <a:xfrm>
            <a:off x="3335338" y="4572000"/>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a:solidFill>
                  <a:schemeClr val="tx2"/>
                </a:solidFill>
                <a:latin typeface="Times New Roman" panose="02020603050405020304" pitchFamily="18" charset="0"/>
              </a:rPr>
              <a:t>Контроллер обратной связи</a:t>
            </a:r>
          </a:p>
        </p:txBody>
      </p:sp>
      <p:sp>
        <p:nvSpPr>
          <p:cNvPr id="44041" name="Rectangle 9"/>
          <p:cNvSpPr>
            <a:spLocks noChangeArrowheads="1"/>
          </p:cNvSpPr>
          <p:nvPr/>
        </p:nvSpPr>
        <p:spPr bwMode="auto">
          <a:xfrm>
            <a:off x="398463" y="5157788"/>
            <a:ext cx="518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800" b="1" dirty="0">
                <a:solidFill>
                  <a:schemeClr val="tx2"/>
                </a:solidFill>
                <a:latin typeface="Times New Roman" panose="02020603050405020304" pitchFamily="18" charset="0"/>
              </a:rPr>
              <a:t>Математические методы</a:t>
            </a:r>
            <a:r>
              <a:rPr lang="en-US" altLang="ru-RU" sz="1800" b="1" dirty="0">
                <a:solidFill>
                  <a:schemeClr val="tx2"/>
                </a:solidFill>
                <a:latin typeface="Times New Roman" panose="02020603050405020304" pitchFamily="18" charset="0"/>
              </a:rPr>
              <a:t>:</a:t>
            </a:r>
            <a:endParaRPr lang="ru-RU" altLang="ru-RU" sz="1800" dirty="0">
              <a:solidFill>
                <a:schemeClr val="tx2"/>
              </a:solidFill>
              <a:latin typeface="Times New Roman" panose="02020603050405020304" pitchFamily="18" charset="0"/>
            </a:endParaRPr>
          </a:p>
          <a:p>
            <a:pPr eaLnBrk="1" hangingPunct="1">
              <a:spcBef>
                <a:spcPct val="0"/>
              </a:spcBef>
            </a:pPr>
            <a:r>
              <a:rPr lang="ru-RU" altLang="ru-RU" sz="1600" dirty="0">
                <a:solidFill>
                  <a:schemeClr val="tx2"/>
                </a:solidFill>
                <a:latin typeface="Times New Roman" panose="02020603050405020304" pitchFamily="18" charset="0"/>
              </a:rPr>
              <a:t> Дифференциальные уравнения в частных производных</a:t>
            </a:r>
          </a:p>
          <a:p>
            <a:pPr eaLnBrk="1" hangingPunct="1">
              <a:spcBef>
                <a:spcPct val="0"/>
              </a:spcBef>
            </a:pPr>
            <a:r>
              <a:rPr lang="ru-RU" altLang="ru-RU" sz="1600" dirty="0">
                <a:solidFill>
                  <a:schemeClr val="tx2"/>
                </a:solidFill>
                <a:latin typeface="Times New Roman" panose="02020603050405020304" pitchFamily="18" charset="0"/>
              </a:rPr>
              <a:t> Теория оптимального управления</a:t>
            </a:r>
          </a:p>
          <a:p>
            <a:pPr eaLnBrk="1" hangingPunct="1">
              <a:spcBef>
                <a:spcPct val="0"/>
              </a:spcBef>
            </a:pPr>
            <a:r>
              <a:rPr lang="ru-RU" altLang="ru-RU" sz="1600" dirty="0">
                <a:solidFill>
                  <a:schemeClr val="tx2"/>
                </a:solidFill>
                <a:latin typeface="Times New Roman" panose="02020603050405020304" pitchFamily="18" charset="0"/>
              </a:rPr>
              <a:t> Функциональный анализ</a:t>
            </a:r>
          </a:p>
          <a:p>
            <a:pPr eaLnBrk="1" hangingPunct="1">
              <a:spcBef>
                <a:spcPct val="0"/>
              </a:spcBef>
            </a:pPr>
            <a:r>
              <a:rPr lang="ru-RU" altLang="ru-RU" sz="1600" dirty="0">
                <a:solidFill>
                  <a:schemeClr val="tx2"/>
                </a:solidFill>
                <a:latin typeface="Times New Roman" panose="02020603050405020304" pitchFamily="18" charset="0"/>
              </a:rPr>
              <a:t> Численные методы</a:t>
            </a:r>
          </a:p>
        </p:txBody>
      </p:sp>
      <p:sp>
        <p:nvSpPr>
          <p:cNvPr id="44042" name="Rectangle 10"/>
          <p:cNvSpPr>
            <a:spLocks noChangeArrowheads="1"/>
          </p:cNvSpPr>
          <p:nvPr/>
        </p:nvSpPr>
        <p:spPr bwMode="auto">
          <a:xfrm flipH="1">
            <a:off x="6158821" y="1054893"/>
            <a:ext cx="2376488"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dirty="0">
                <a:solidFill>
                  <a:schemeClr val="tx2"/>
                </a:solidFill>
                <a:latin typeface="Times New Roman" panose="02020603050405020304" pitchFamily="18" charset="0"/>
              </a:rPr>
              <a:t>Подавление без оптимизации</a:t>
            </a:r>
          </a:p>
        </p:txBody>
      </p:sp>
      <p:sp>
        <p:nvSpPr>
          <p:cNvPr id="44043" name="Rectangle 11"/>
          <p:cNvSpPr>
            <a:spLocks noChangeArrowheads="1"/>
          </p:cNvSpPr>
          <p:nvPr/>
        </p:nvSpPr>
        <p:spPr bwMode="auto">
          <a:xfrm flipH="1">
            <a:off x="6227763" y="5826125"/>
            <a:ext cx="2160587"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a:solidFill>
                  <a:schemeClr val="tx2"/>
                </a:solidFill>
                <a:latin typeface="Times New Roman" panose="02020603050405020304" pitchFamily="18" charset="0"/>
              </a:rPr>
              <a:t>Оптимизированнное подавление</a:t>
            </a:r>
          </a:p>
        </p:txBody>
      </p:sp>
      <p:pic>
        <p:nvPicPr>
          <p:cNvPr id="19468" name="Picture 13" descr="_0snap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0825" y="1700213"/>
            <a:ext cx="1512888"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7" name="Picture 15" descr="j0285750"/>
          <p:cNvPicPr>
            <a:picLocks noChangeAspect="1" noChangeArrowheads="1"/>
          </p:cNvPicPr>
          <p:nvPr/>
        </p:nvPicPr>
        <p:blipFill>
          <a:blip r:embed="rId11" cstate="print">
            <a:lum bright="20000"/>
            <a:grayscl/>
            <a:extLst>
              <a:ext uri="{28A0092B-C50C-407E-A947-70E740481C1C}">
                <a14:useLocalDpi xmlns:a14="http://schemas.microsoft.com/office/drawing/2010/main" val="0"/>
              </a:ext>
            </a:extLst>
          </a:blip>
          <a:srcRect/>
          <a:stretch>
            <a:fillRect/>
          </a:stretch>
        </p:blipFill>
        <p:spPr bwMode="auto">
          <a:xfrm>
            <a:off x="3708400" y="3573463"/>
            <a:ext cx="865188"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71" name="Group 17"/>
          <p:cNvGrpSpPr>
            <a:grpSpLocks/>
          </p:cNvGrpSpPr>
          <p:nvPr/>
        </p:nvGrpSpPr>
        <p:grpSpPr bwMode="auto">
          <a:xfrm>
            <a:off x="0" y="0"/>
            <a:ext cx="8820150" cy="1152525"/>
            <a:chOff x="0" y="164"/>
            <a:chExt cx="5556" cy="726"/>
          </a:xfrm>
        </p:grpSpPr>
        <p:sp>
          <p:nvSpPr>
            <p:cNvPr id="19474" name="Rectangle 18"/>
            <p:cNvSpPr>
              <a:spLocks noChangeArrowheads="1"/>
            </p:cNvSpPr>
            <p:nvPr/>
          </p:nvSpPr>
          <p:spPr bwMode="auto">
            <a:xfrm>
              <a:off x="227" y="209"/>
              <a:ext cx="544" cy="272"/>
            </a:xfrm>
            <a:prstGeom prst="rect">
              <a:avLst/>
            </a:prstGeom>
            <a:gradFill rotWithShape="1">
              <a:gsLst>
                <a:gs pos="0">
                  <a:srgbClr val="0000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9475" name="Rectangle 19"/>
            <p:cNvSpPr>
              <a:spLocks noChangeArrowheads="1"/>
            </p:cNvSpPr>
            <p:nvPr/>
          </p:nvSpPr>
          <p:spPr bwMode="auto">
            <a:xfrm>
              <a:off x="317" y="481"/>
              <a:ext cx="635" cy="318"/>
            </a:xfrm>
            <a:prstGeom prst="rect">
              <a:avLst/>
            </a:prstGeom>
            <a:gradFill rotWithShape="1">
              <a:gsLst>
                <a:gs pos="0">
                  <a:srgbClr val="FFCC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9476" name="Rectangle 20"/>
            <p:cNvSpPr>
              <a:spLocks noChangeArrowheads="1"/>
            </p:cNvSpPr>
            <p:nvPr/>
          </p:nvSpPr>
          <p:spPr bwMode="auto">
            <a:xfrm>
              <a:off x="0" y="436"/>
              <a:ext cx="408" cy="318"/>
            </a:xfrm>
            <a:prstGeom prst="rect">
              <a:avLst/>
            </a:prstGeom>
            <a:gradFill rotWithShape="1">
              <a:gsLst>
                <a:gs pos="0">
                  <a:schemeClr val="bg1"/>
                </a:gs>
                <a:gs pos="100000">
                  <a:srgbClr val="FF000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9477" name="Rectangle 21"/>
            <p:cNvSpPr>
              <a:spLocks noChangeArrowheads="1"/>
            </p:cNvSpPr>
            <p:nvPr/>
          </p:nvSpPr>
          <p:spPr bwMode="auto">
            <a:xfrm>
              <a:off x="204" y="708"/>
              <a:ext cx="5352" cy="23"/>
            </a:xfrm>
            <a:prstGeom prst="rect">
              <a:avLst/>
            </a:prstGeom>
            <a:gradFill rotWithShape="1">
              <a:gsLst>
                <a:gs pos="0">
                  <a:schemeClr val="tx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9478" name="Rectangle 22"/>
            <p:cNvSpPr>
              <a:spLocks noChangeArrowheads="1"/>
            </p:cNvSpPr>
            <p:nvPr/>
          </p:nvSpPr>
          <p:spPr bwMode="auto">
            <a:xfrm>
              <a:off x="476" y="164"/>
              <a:ext cx="11" cy="726"/>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sp>
        <p:nvSpPr>
          <p:cNvPr id="19472" name="Rectangle 23"/>
          <p:cNvSpPr>
            <a:spLocks noGrp="1" noChangeArrowheads="1"/>
          </p:cNvSpPr>
          <p:nvPr>
            <p:ph type="title"/>
          </p:nvPr>
        </p:nvSpPr>
        <p:spPr>
          <a:xfrm>
            <a:off x="1403350" y="0"/>
            <a:ext cx="7510463" cy="765175"/>
          </a:xfrm>
        </p:spPr>
        <p:txBody>
          <a:bodyPr/>
          <a:lstStyle/>
          <a:p>
            <a:pPr algn="l" eaLnBrk="1" hangingPunct="1"/>
            <a:r>
              <a:rPr lang="ru-RU" altLang="ru-RU" sz="2800"/>
              <a:t>Адаптивное управление подавлением искажений в системах с обратной связью</a:t>
            </a:r>
          </a:p>
        </p:txBody>
      </p:sp>
      <p:pic>
        <p:nvPicPr>
          <p:cNvPr id="19473" name="Picture 24" descr="P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59788" y="188913"/>
            <a:ext cx="5254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hase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6079724" y="1538826"/>
            <a:ext cx="2389687" cy="1808196"/>
          </a:xfrm>
          <a:prstGeom prst="rect">
            <a:avLst/>
          </a:prstGeom>
          <a:ln>
            <a:solidFill>
              <a:schemeClr val="tx1"/>
            </a:solidFill>
          </a:ln>
        </p:spPr>
      </p:pic>
      <p:pic>
        <p:nvPicPr>
          <p:cNvPr id="8" name="phase2">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5998456" y="3862080"/>
            <a:ext cx="2592214" cy="1961442"/>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par>
                                <p:cTn id="11" presetID="1" presetClass="entr" presetSubtype="0" fill="hold" grpId="0" nodeType="withEffect">
                                  <p:stCondLst>
                                    <p:cond delay="0"/>
                                  </p:stCondLst>
                                  <p:childTnLst>
                                    <p:set>
                                      <p:cBhvr>
                                        <p:cTn id="12" dur="1" fill="hold">
                                          <p:stCondLst>
                                            <p:cond delay="0"/>
                                          </p:stCondLst>
                                        </p:cTn>
                                        <p:tgtEl>
                                          <p:spTgt spid="19461"/>
                                        </p:tgtEl>
                                        <p:attrNameLst>
                                          <p:attrName>style.visibility</p:attrName>
                                        </p:attrNameLst>
                                      </p:cBhvr>
                                      <p:to>
                                        <p:strVal val="visible"/>
                                      </p:to>
                                    </p:set>
                                  </p:childTnLst>
                                </p:cTn>
                              </p:par>
                              <p:par>
                                <p:cTn id="13" presetID="1" presetClass="mediacall" presetSubtype="0" fill="hold" nodeType="withEffect">
                                  <p:stCondLst>
                                    <p:cond delay="0"/>
                                  </p:stCondLst>
                                  <p:childTnLst>
                                    <p:cmd type="call" cmd="playFrom(0.0)">
                                      <p:cBhvr>
                                        <p:cTn id="14" dur="10" fill="hold"/>
                                        <p:tgtEl>
                                          <p:spTgt spid="3"/>
                                        </p:tgtEl>
                                      </p:cBhvr>
                                    </p:cmd>
                                  </p:childTnLst>
                                </p:cTn>
                              </p:par>
                              <p:par>
                                <p:cTn id="15" presetID="15"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6"/>
                                        </p:tgtEl>
                                        <p:attrNameLst>
                                          <p:attrName>ppt_y</p:attrName>
                                        </p:attrNameLst>
                                      </p:cBhvr>
                                      <p:tavLst>
                                        <p:tav tm="0" fmla="#ppt_y+(sin(-2*pi*(1-$))*-#ppt_x+cos(-2*pi*(1-$))*(1-#ppt_y))*(1-$)">
                                          <p:val>
                                            <p:fltVal val="0"/>
                                          </p:val>
                                        </p:tav>
                                        <p:tav tm="100000">
                                          <p:val>
                                            <p:fltVal val="1"/>
                                          </p:val>
                                        </p:tav>
                                      </p:tavLst>
                                    </p:anim>
                                  </p:childTnLst>
                                </p:cTn>
                              </p:par>
                              <p:par>
                                <p:cTn id="21" presetID="1" presetClass="entr" presetSubtype="0" fill="hold" grpId="0" nodeType="withEffect">
                                  <p:stCondLst>
                                    <p:cond delay="0"/>
                                  </p:stCondLst>
                                  <p:childTnLst>
                                    <p:set>
                                      <p:cBhvr>
                                        <p:cTn id="22" dur="1" fill="hold">
                                          <p:stCondLst>
                                            <p:cond delay="9"/>
                                          </p:stCondLst>
                                        </p:cTn>
                                        <p:tgtEl>
                                          <p:spTgt spid="44042"/>
                                        </p:tgtEl>
                                        <p:attrNameLst>
                                          <p:attrName>style.visibility</p:attrName>
                                        </p:attrNameLst>
                                      </p:cBhvr>
                                      <p:to>
                                        <p:strVal val="visible"/>
                                      </p:to>
                                    </p:set>
                                  </p:childTnLst>
                                </p:cTn>
                              </p:par>
                              <p:par>
                                <p:cTn id="23" presetID="1" presetClass="mediacall" presetSubtype="0" fill="hold" nodeType="withEffect">
                                  <p:stCondLst>
                                    <p:cond delay="0"/>
                                  </p:stCondLst>
                                  <p:childTnLst>
                                    <p:cmd type="call" cmd="playFrom(0.0)">
                                      <p:cBhvr>
                                        <p:cTn id="24" dur="7500" fill="hold"/>
                                        <p:tgtEl>
                                          <p:spTgt spid="6"/>
                                        </p:tgtEl>
                                      </p:cBhvr>
                                    </p:cmd>
                                  </p:childTnLst>
                                </p:cTn>
                              </p:par>
                            </p:childTnLst>
                          </p:cTn>
                        </p:par>
                      </p:childTnLst>
                    </p:cTn>
                  </p:par>
                  <p:par>
                    <p:cTn id="25" fill="hold">
                      <p:stCondLst>
                        <p:cond delay="indefinite"/>
                      </p:stCondLst>
                      <p:childTnLst>
                        <p:par>
                          <p:cTn id="26" fill="hold">
                            <p:stCondLst>
                              <p:cond delay="0"/>
                            </p:stCondLst>
                            <p:childTnLst>
                              <p:par>
                                <p:cTn id="27" presetID="15" presetClass="entr" presetSubtype="0" fill="hold" nodeType="clickEffect">
                                  <p:stCondLst>
                                    <p:cond delay="0"/>
                                  </p:stCondLst>
                                  <p:childTnLst>
                                    <p:set>
                                      <p:cBhvr>
                                        <p:cTn id="28" dur="1" fill="hold">
                                          <p:stCondLst>
                                            <p:cond delay="0"/>
                                          </p:stCondLst>
                                        </p:cTn>
                                        <p:tgtEl>
                                          <p:spTgt spid="44047"/>
                                        </p:tgtEl>
                                        <p:attrNameLst>
                                          <p:attrName>style.visibility</p:attrName>
                                        </p:attrNameLst>
                                      </p:cBhvr>
                                      <p:to>
                                        <p:strVal val="visible"/>
                                      </p:to>
                                    </p:set>
                                    <p:anim calcmode="lin" valueType="num">
                                      <p:cBhvr>
                                        <p:cTn id="29" dur="1000" fill="hold"/>
                                        <p:tgtEl>
                                          <p:spTgt spid="44047"/>
                                        </p:tgtEl>
                                        <p:attrNameLst>
                                          <p:attrName>ppt_w</p:attrName>
                                        </p:attrNameLst>
                                      </p:cBhvr>
                                      <p:tavLst>
                                        <p:tav tm="0">
                                          <p:val>
                                            <p:fltVal val="0"/>
                                          </p:val>
                                        </p:tav>
                                        <p:tav tm="100000">
                                          <p:val>
                                            <p:strVal val="#ppt_w"/>
                                          </p:val>
                                        </p:tav>
                                      </p:tavLst>
                                    </p:anim>
                                    <p:anim calcmode="lin" valueType="num">
                                      <p:cBhvr>
                                        <p:cTn id="30" dur="1000" fill="hold"/>
                                        <p:tgtEl>
                                          <p:spTgt spid="44047"/>
                                        </p:tgtEl>
                                        <p:attrNameLst>
                                          <p:attrName>ppt_h</p:attrName>
                                        </p:attrNameLst>
                                      </p:cBhvr>
                                      <p:tavLst>
                                        <p:tav tm="0">
                                          <p:val>
                                            <p:fltVal val="0"/>
                                          </p:val>
                                        </p:tav>
                                        <p:tav tm="100000">
                                          <p:val>
                                            <p:strVal val="#ppt_h"/>
                                          </p:val>
                                        </p:tav>
                                      </p:tavLst>
                                    </p:anim>
                                    <p:anim calcmode="lin" valueType="num">
                                      <p:cBhvr>
                                        <p:cTn id="31" dur="1000" fill="hold"/>
                                        <p:tgtEl>
                                          <p:spTgt spid="44047"/>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44047"/>
                                        </p:tgtEl>
                                        <p:attrNameLst>
                                          <p:attrName>ppt_y</p:attrName>
                                        </p:attrNameLst>
                                      </p:cBhvr>
                                      <p:tavLst>
                                        <p:tav tm="0" fmla="#ppt_y+(sin(-2*pi*(1-$))*-#ppt_x+cos(-2*pi*(1-$))*(1-#ppt_y))*(1-$)">
                                          <p:val>
                                            <p:fltVal val="0"/>
                                          </p:val>
                                        </p:tav>
                                        <p:tav tm="100000">
                                          <p:val>
                                            <p:fltVal val="1"/>
                                          </p:val>
                                        </p:tav>
                                      </p:tavLst>
                                    </p:anim>
                                  </p:childTnLst>
                                </p:cTn>
                              </p:par>
                            </p:childTnLst>
                          </p:cTn>
                        </p:par>
                        <p:par>
                          <p:cTn id="33" fill="hold">
                            <p:stCondLst>
                              <p:cond delay="1000"/>
                            </p:stCondLst>
                            <p:childTnLst>
                              <p:par>
                                <p:cTn id="34" presetID="1" presetClass="entr" presetSubtype="0" fill="hold" grpId="0" nodeType="afterEffect">
                                  <p:stCondLst>
                                    <p:cond delay="0"/>
                                  </p:stCondLst>
                                  <p:childTnLst>
                                    <p:set>
                                      <p:cBhvr>
                                        <p:cTn id="35" dur="1" fill="hold">
                                          <p:stCondLst>
                                            <p:cond delay="499"/>
                                          </p:stCondLst>
                                        </p:cTn>
                                        <p:tgtEl>
                                          <p:spTgt spid="4404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499"/>
                                          </p:stCondLst>
                                        </p:cTn>
                                        <p:tgtEl>
                                          <p:spTgt spid="44037"/>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499"/>
                                          </p:stCondLst>
                                        </p:cTn>
                                        <p:tgtEl>
                                          <p:spTgt spid="44043"/>
                                        </p:tgtEl>
                                        <p:attrNameLst>
                                          <p:attrName>style.visibility</p:attrName>
                                        </p:attrNameLst>
                                      </p:cBhvr>
                                      <p:to>
                                        <p:strVal val="visible"/>
                                      </p:to>
                                    </p:set>
                                  </p:childTnLst>
                                </p:cTn>
                              </p:par>
                              <p:par>
                                <p:cTn id="42" presetID="15" presetClass="entr" presetSubtype="0"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1000" fill="hold"/>
                                        <p:tgtEl>
                                          <p:spTgt spid="8"/>
                                        </p:tgtEl>
                                        <p:attrNameLst>
                                          <p:attrName>ppt_w</p:attrName>
                                        </p:attrNameLst>
                                      </p:cBhvr>
                                      <p:tavLst>
                                        <p:tav tm="0">
                                          <p:val>
                                            <p:fltVal val="0"/>
                                          </p:val>
                                        </p:tav>
                                        <p:tav tm="100000">
                                          <p:val>
                                            <p:strVal val="#ppt_w"/>
                                          </p:val>
                                        </p:tav>
                                      </p:tavLst>
                                    </p:anim>
                                    <p:anim calcmode="lin" valueType="num">
                                      <p:cBhvr>
                                        <p:cTn id="45" dur="1000" fill="hold"/>
                                        <p:tgtEl>
                                          <p:spTgt spid="8"/>
                                        </p:tgtEl>
                                        <p:attrNameLst>
                                          <p:attrName>ppt_h</p:attrName>
                                        </p:attrNameLst>
                                      </p:cBhvr>
                                      <p:tavLst>
                                        <p:tav tm="0">
                                          <p:val>
                                            <p:fltVal val="0"/>
                                          </p:val>
                                        </p:tav>
                                        <p:tav tm="100000">
                                          <p:val>
                                            <p:strVal val="#ppt_h"/>
                                          </p:val>
                                        </p:tav>
                                      </p:tavLst>
                                    </p:anim>
                                    <p:anim calcmode="lin" valueType="num">
                                      <p:cBhvr>
                                        <p:cTn id="46"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48" fill="hold">
                            <p:stCondLst>
                              <p:cond delay="1000"/>
                            </p:stCondLst>
                            <p:childTnLst>
                              <p:par>
                                <p:cTn id="49" presetID="1" presetClass="mediacall" presetSubtype="0" fill="hold" nodeType="afterEffect">
                                  <p:stCondLst>
                                    <p:cond delay="0"/>
                                  </p:stCondLst>
                                  <p:childTnLst>
                                    <p:cmd type="call" cmd="playFrom(0.0)">
                                      <p:cBhvr>
                                        <p:cTn id="50" dur="7500" fill="hold"/>
                                        <p:tgtEl>
                                          <p:spTgt spid="8"/>
                                        </p:tgtEl>
                                      </p:cBhvr>
                                    </p:cmd>
                                  </p:childTnLst>
                                </p:cTn>
                              </p:par>
                            </p:childTnLst>
                          </p:cTn>
                        </p:par>
                      </p:childTnLst>
                    </p:cTn>
                  </p:par>
                  <p:par>
                    <p:cTn id="51" fill="hold">
                      <p:stCondLst>
                        <p:cond delay="indefinite"/>
                      </p:stCondLst>
                      <p:childTnLst>
                        <p:par>
                          <p:cTn id="52" fill="hold">
                            <p:stCondLst>
                              <p:cond delay="0"/>
                            </p:stCondLst>
                            <p:childTnLst>
                              <p:par>
                                <p:cTn id="53" presetID="23" presetClass="entr" presetSubtype="272" fill="hold" grpId="0" nodeType="clickEffect">
                                  <p:stCondLst>
                                    <p:cond delay="0"/>
                                  </p:stCondLst>
                                  <p:childTnLst>
                                    <p:set>
                                      <p:cBhvr>
                                        <p:cTn id="54" dur="1" fill="hold">
                                          <p:stCondLst>
                                            <p:cond delay="0"/>
                                          </p:stCondLst>
                                        </p:cTn>
                                        <p:tgtEl>
                                          <p:spTgt spid="44041"/>
                                        </p:tgtEl>
                                        <p:attrNameLst>
                                          <p:attrName>style.visibility</p:attrName>
                                        </p:attrNameLst>
                                      </p:cBhvr>
                                      <p:to>
                                        <p:strVal val="visible"/>
                                      </p:to>
                                    </p:set>
                                    <p:anim calcmode="lin" valueType="num">
                                      <p:cBhvr>
                                        <p:cTn id="55" dur="500" fill="hold"/>
                                        <p:tgtEl>
                                          <p:spTgt spid="44041"/>
                                        </p:tgtEl>
                                        <p:attrNameLst>
                                          <p:attrName>ppt_w</p:attrName>
                                        </p:attrNameLst>
                                      </p:cBhvr>
                                      <p:tavLst>
                                        <p:tav tm="0">
                                          <p:val>
                                            <p:strVal val="2/3*#ppt_w"/>
                                          </p:val>
                                        </p:tav>
                                        <p:tav tm="100000">
                                          <p:val>
                                            <p:strVal val="#ppt_w"/>
                                          </p:val>
                                        </p:tav>
                                      </p:tavLst>
                                    </p:anim>
                                    <p:anim calcmode="lin" valueType="num">
                                      <p:cBhvr>
                                        <p:cTn id="56" dur="500" fill="hold"/>
                                        <p:tgtEl>
                                          <p:spTgt spid="4404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57" fill="hold" display="0">
                  <p:stCondLst>
                    <p:cond delay="indefinite"/>
                  </p:stCondLst>
                </p:cTn>
                <p:tgtEl>
                  <p:spTgt spid="3"/>
                </p:tgtEl>
              </p:cMediaNode>
            </p:video>
            <p:video>
              <p:cMediaNode vol="80000">
                <p:cTn id="58" fill="hold" display="0">
                  <p:stCondLst>
                    <p:cond delay="indefinite"/>
                  </p:stCondLst>
                </p:cTn>
                <p:tgtEl>
                  <p:spTgt spid="6"/>
                </p:tgtEl>
              </p:cMediaNode>
            </p:video>
            <p:video>
              <p:cMediaNode vol="80000">
                <p:cTn id="59" fill="hold" display="0">
                  <p:stCondLst>
                    <p:cond delay="indefinite"/>
                  </p:stCondLst>
                </p:cTn>
                <p:tgtEl>
                  <p:spTgt spid="8"/>
                </p:tgtEl>
              </p:cMediaNode>
            </p:video>
          </p:childTnLst>
        </p:cTn>
      </p:par>
    </p:tnLst>
    <p:bldLst>
      <p:bldP spid="44037" grpId="0" animBg="1" autoUpdateAnimBg="0"/>
      <p:bldP spid="19461" grpId="0"/>
      <p:bldP spid="44040" grpId="0" autoUpdateAnimBg="0"/>
      <p:bldP spid="44041" grpId="0" autoUpdateAnimBg="0"/>
      <p:bldP spid="44042" grpId="0" autoUpdateAnimBg="0"/>
      <p:bldP spid="44043"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0050" y="190500"/>
            <a:ext cx="8743950" cy="990600"/>
          </a:xfrm>
        </p:spPr>
        <p:txBody>
          <a:bodyPr>
            <a:normAutofit fontScale="90000"/>
          </a:bodyPr>
          <a:lstStyle/>
          <a:p>
            <a:r>
              <a:rPr lang="ru-RU" sz="2400" dirty="0">
                <a:solidFill>
                  <a:schemeClr val="accent2"/>
                </a:solidFill>
              </a:rPr>
              <a:t>Функционально-дифференциальные уравнения (ФДУ) с  преобразованиями пространственных аргументов и запаздыванием</a:t>
            </a:r>
          </a:p>
        </p:txBody>
      </p:sp>
      <p:sp>
        <p:nvSpPr>
          <p:cNvPr id="10" name="Содержимое 9"/>
          <p:cNvSpPr>
            <a:spLocks noGrp="1"/>
          </p:cNvSpPr>
          <p:nvPr>
            <p:ph sz="quarter" idx="1"/>
          </p:nvPr>
        </p:nvSpPr>
        <p:spPr>
          <a:xfrm>
            <a:off x="142875" y="1590674"/>
            <a:ext cx="8886825" cy="723901"/>
          </a:xfrm>
        </p:spPr>
        <p:txBody>
          <a:bodyPr>
            <a:noAutofit/>
          </a:bodyPr>
          <a:lstStyle/>
          <a:p>
            <a:pPr marL="0" indent="0">
              <a:spcBef>
                <a:spcPts val="0"/>
              </a:spcBef>
              <a:buNone/>
            </a:pPr>
            <a:r>
              <a:rPr lang="ru-RU" sz="1800" dirty="0"/>
              <a:t>Дифференциальные уравнения описывают </a:t>
            </a:r>
            <a:r>
              <a:rPr lang="ru-RU" sz="1800" dirty="0">
                <a:solidFill>
                  <a:schemeClr val="accent3"/>
                </a:solidFill>
              </a:rPr>
              <a:t>локальную связь</a:t>
            </a:r>
            <a:r>
              <a:rPr lang="ru-RU" sz="1800" dirty="0"/>
              <a:t>  искомой функции и ее производных  </a:t>
            </a:r>
            <a:r>
              <a:rPr lang="ru-RU" sz="1800" dirty="0">
                <a:solidFill>
                  <a:schemeClr val="accent3"/>
                </a:solidFill>
              </a:rPr>
              <a:t>одной и той же точке</a:t>
            </a:r>
            <a:r>
              <a:rPr lang="ru-RU" sz="1800" dirty="0"/>
              <a:t>:</a:t>
            </a:r>
          </a:p>
        </p:txBody>
      </p:sp>
      <p:sp>
        <p:nvSpPr>
          <p:cNvPr id="13" name="Содержимое 9"/>
          <p:cNvSpPr txBox="1">
            <a:spLocks/>
          </p:cNvSpPr>
          <p:nvPr/>
        </p:nvSpPr>
        <p:spPr>
          <a:xfrm>
            <a:off x="6162675" y="1857374"/>
            <a:ext cx="2847975" cy="419101"/>
          </a:xfrm>
          <a:prstGeom prst="rect">
            <a:avLst/>
          </a:prstGeom>
        </p:spPr>
        <p:txBody>
          <a:bodyPr vert="horz">
            <a:noAutofit/>
          </a:bodyPr>
          <a:lstStyle/>
          <a:p>
            <a:pPr marL="0" marR="0" lvl="0" indent="-240030" algn="l" defTabSz="914400" rtl="0" eaLnBrk="1" fontAlgn="auto" latinLnBrk="0" hangingPunct="1">
              <a:lnSpc>
                <a:spcPct val="100000"/>
              </a:lnSpc>
              <a:spcBef>
                <a:spcPts val="525"/>
              </a:spcBef>
              <a:spcAft>
                <a:spcPts val="0"/>
              </a:spcAft>
              <a:buClr>
                <a:srgbClr val="009DD9"/>
              </a:buClr>
              <a:buSzPct val="60000"/>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ОДУ 2-го закона Ньютона,</a:t>
            </a:r>
          </a:p>
        </p:txBody>
      </p:sp>
      <p:pic>
        <p:nvPicPr>
          <p:cNvPr id="43009" name="Picture 1"/>
          <p:cNvPicPr>
            <a:picLocks noChangeAspect="1" noChangeArrowheads="1"/>
          </p:cNvPicPr>
          <p:nvPr/>
        </p:nvPicPr>
        <p:blipFill>
          <a:blip r:embed="rId3" cstate="print"/>
          <a:srcRect/>
          <a:stretch>
            <a:fillRect/>
          </a:stretch>
        </p:blipFill>
        <p:spPr bwMode="auto">
          <a:xfrm>
            <a:off x="3767140" y="1876152"/>
            <a:ext cx="2490786" cy="414609"/>
          </a:xfrm>
          <a:prstGeom prst="rect">
            <a:avLst/>
          </a:prstGeom>
          <a:noFill/>
          <a:ln w="9525">
            <a:noFill/>
            <a:miter lim="800000"/>
            <a:headEnd/>
            <a:tailEnd/>
          </a:ln>
        </p:spPr>
      </p:pic>
      <p:pic>
        <p:nvPicPr>
          <p:cNvPr id="43010" name="Picture 2"/>
          <p:cNvPicPr>
            <a:picLocks noChangeAspect="1" noChangeArrowheads="1"/>
          </p:cNvPicPr>
          <p:nvPr/>
        </p:nvPicPr>
        <p:blipFill>
          <a:blip r:embed="rId4" cstate="print"/>
          <a:srcRect/>
          <a:stretch>
            <a:fillRect/>
          </a:stretch>
        </p:blipFill>
        <p:spPr bwMode="auto">
          <a:xfrm>
            <a:off x="114300" y="2214634"/>
            <a:ext cx="6086475" cy="676204"/>
          </a:xfrm>
          <a:prstGeom prst="rect">
            <a:avLst/>
          </a:prstGeom>
          <a:noFill/>
          <a:ln w="9525">
            <a:noFill/>
            <a:miter lim="800000"/>
            <a:headEnd/>
            <a:tailEnd/>
          </a:ln>
        </p:spPr>
      </p:pic>
      <p:sp>
        <p:nvSpPr>
          <p:cNvPr id="16" name="Содержимое 9"/>
          <p:cNvSpPr txBox="1">
            <a:spLocks/>
          </p:cNvSpPr>
          <p:nvPr/>
        </p:nvSpPr>
        <p:spPr>
          <a:xfrm>
            <a:off x="6315075" y="2362199"/>
            <a:ext cx="2590800" cy="419101"/>
          </a:xfrm>
          <a:prstGeom prst="rect">
            <a:avLst/>
          </a:prstGeom>
        </p:spPr>
        <p:txBody>
          <a:bodyPr vert="horz">
            <a:noAutofit/>
          </a:bodyPr>
          <a:lstStyle/>
          <a:p>
            <a:pPr marL="0" marR="0" lvl="0" indent="-240030" algn="l" defTabSz="914400" rtl="0" eaLnBrk="1" fontAlgn="auto" latinLnBrk="0" hangingPunct="1">
              <a:lnSpc>
                <a:spcPct val="100000"/>
              </a:lnSpc>
              <a:spcBef>
                <a:spcPts val="525"/>
              </a:spcBef>
              <a:spcAft>
                <a:spcPts val="0"/>
              </a:spcAft>
              <a:buClr>
                <a:srgbClr val="009DD9"/>
              </a:buClr>
              <a:buSzPct val="60000"/>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уравнение диффузии.</a:t>
            </a:r>
          </a:p>
        </p:txBody>
      </p:sp>
      <p:sp>
        <p:nvSpPr>
          <p:cNvPr id="17" name="Содержимое 9"/>
          <p:cNvSpPr txBox="1">
            <a:spLocks/>
          </p:cNvSpPr>
          <p:nvPr/>
        </p:nvSpPr>
        <p:spPr>
          <a:xfrm>
            <a:off x="161924" y="2981324"/>
            <a:ext cx="8686801" cy="723901"/>
          </a:xfrm>
          <a:prstGeom prst="rect">
            <a:avLst/>
          </a:prstGeom>
        </p:spPr>
        <p:txBody>
          <a:bodyPr vert="horz">
            <a:noAutofit/>
          </a:bodyPr>
          <a:lstStyle/>
          <a:p>
            <a:pPr marL="0" marR="0" lvl="0" indent="0" algn="l" defTabSz="914400" rtl="0" eaLnBrk="1" fontAlgn="auto" latinLnBrk="0" hangingPunct="1">
              <a:lnSpc>
                <a:spcPct val="100000"/>
              </a:lnSpc>
              <a:spcBef>
                <a:spcPts val="0"/>
              </a:spcBef>
              <a:spcAft>
                <a:spcPts val="0"/>
              </a:spcAft>
              <a:buClr>
                <a:srgbClr val="009DD9"/>
              </a:buClr>
              <a:buSzPct val="60000"/>
              <a:buFont typeface="Wingdings"/>
              <a:buNone/>
              <a:tabLst/>
              <a:defRPr/>
            </a:pPr>
            <a:r>
              <a:rPr kumimoji="0" lang="ru-RU" sz="1800" b="0" i="0" u="none" strike="noStrike" kern="1200" cap="none" spc="0" normalizeH="0" baseline="0" noProof="0" dirty="0">
                <a:ln>
                  <a:noFill/>
                </a:ln>
                <a:solidFill>
                  <a:srgbClr val="0BD0D9"/>
                </a:solidFill>
                <a:effectLst/>
                <a:uLnTx/>
                <a:uFillTx/>
                <a:latin typeface="Calibri" panose="020F0502020204030204" pitchFamily="34" charset="0"/>
                <a:ea typeface="+mn-ea"/>
                <a:cs typeface="+mn-cs"/>
              </a:rPr>
              <a:t>ФДУ</a:t>
            </a:r>
            <a:r>
              <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описывает связь искомой функции и ее производных в </a:t>
            </a:r>
            <a:r>
              <a:rPr kumimoji="0" lang="ru-RU" sz="1800" b="0" i="0" u="none" strike="noStrike" kern="1200" cap="none" spc="0" normalizeH="0" baseline="0" noProof="0" dirty="0">
                <a:ln>
                  <a:noFill/>
                </a:ln>
                <a:solidFill>
                  <a:srgbClr val="0BD0D9"/>
                </a:solidFill>
                <a:effectLst/>
                <a:uLnTx/>
                <a:uFillTx/>
                <a:latin typeface="Calibri" panose="020F0502020204030204" pitchFamily="34" charset="0"/>
                <a:ea typeface="+mn-ea"/>
                <a:cs typeface="+mn-cs"/>
              </a:rPr>
              <a:t>различных</a:t>
            </a:r>
            <a:r>
              <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точках </a:t>
            </a:r>
            <a:r>
              <a:rPr kumimoji="0" lang="ru-RU" sz="1800" b="0" i="0" u="none" strike="noStrike" kern="1200" cap="none" spc="0" normalizeH="0" baseline="0" noProof="0" dirty="0">
                <a:ln>
                  <a:noFill/>
                </a:ln>
                <a:solidFill>
                  <a:srgbClr val="0BD0D9"/>
                </a:solidFill>
                <a:effectLst/>
                <a:uLnTx/>
                <a:uFillTx/>
                <a:latin typeface="Calibri" panose="020F0502020204030204" pitchFamily="34" charset="0"/>
                <a:ea typeface="+mn-ea"/>
                <a:cs typeface="+mn-cs"/>
              </a:rPr>
              <a:t>пространства и времени </a:t>
            </a:r>
            <a:r>
              <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 ДУ с последействием,</a:t>
            </a:r>
          </a:p>
          <a:p>
            <a:pPr marL="0" marR="0" lvl="0" indent="0" algn="l" defTabSz="914400" rtl="0" eaLnBrk="1" fontAlgn="auto" latinLnBrk="0" hangingPunct="1">
              <a:lnSpc>
                <a:spcPct val="100000"/>
              </a:lnSpc>
              <a:spcBef>
                <a:spcPts val="0"/>
              </a:spcBef>
              <a:spcAft>
                <a:spcPts val="0"/>
              </a:spcAft>
              <a:buClr>
                <a:srgbClr val="009DD9"/>
              </a:buClr>
              <a:buSzPct val="60000"/>
              <a:buFont typeface="Wingdings"/>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43011" name="Picture 3"/>
          <p:cNvPicPr>
            <a:picLocks noChangeAspect="1" noChangeArrowheads="1"/>
          </p:cNvPicPr>
          <p:nvPr/>
        </p:nvPicPr>
        <p:blipFill>
          <a:blip r:embed="rId5" cstate="print"/>
          <a:srcRect/>
          <a:stretch>
            <a:fillRect/>
          </a:stretch>
        </p:blipFill>
        <p:spPr bwMode="auto">
          <a:xfrm>
            <a:off x="2871789" y="3291295"/>
            <a:ext cx="2786061" cy="428218"/>
          </a:xfrm>
          <a:prstGeom prst="rect">
            <a:avLst/>
          </a:prstGeom>
          <a:noFill/>
          <a:ln w="9525">
            <a:noFill/>
            <a:miter lim="800000"/>
            <a:headEnd/>
            <a:tailEnd/>
          </a:ln>
        </p:spPr>
      </p:pic>
      <p:pic>
        <p:nvPicPr>
          <p:cNvPr id="43014" name="Picture 6"/>
          <p:cNvPicPr>
            <a:picLocks noChangeAspect="1" noChangeArrowheads="1"/>
          </p:cNvPicPr>
          <p:nvPr/>
        </p:nvPicPr>
        <p:blipFill>
          <a:blip r:embed="rId6" cstate="print"/>
          <a:srcRect/>
          <a:stretch>
            <a:fillRect/>
          </a:stretch>
        </p:blipFill>
        <p:spPr bwMode="auto">
          <a:xfrm>
            <a:off x="5576889" y="5066808"/>
            <a:ext cx="3128962" cy="338629"/>
          </a:xfrm>
          <a:prstGeom prst="rect">
            <a:avLst/>
          </a:prstGeom>
          <a:noFill/>
          <a:ln w="9525">
            <a:noFill/>
            <a:miter lim="800000"/>
            <a:headEnd/>
            <a:tailEnd/>
          </a:ln>
        </p:spPr>
      </p:pic>
      <p:sp>
        <p:nvSpPr>
          <p:cNvPr id="18" name="Содержимое 9"/>
          <p:cNvSpPr txBox="1">
            <a:spLocks/>
          </p:cNvSpPr>
          <p:nvPr/>
        </p:nvSpPr>
        <p:spPr>
          <a:xfrm>
            <a:off x="276224" y="5543550"/>
            <a:ext cx="8343901" cy="1066800"/>
          </a:xfrm>
          <a:prstGeom prst="rect">
            <a:avLst/>
          </a:prstGeom>
        </p:spPr>
        <p:txBody>
          <a:bodyPr vert="horz">
            <a:noAutofit/>
          </a:bodyPr>
          <a:lstStyle/>
          <a:p>
            <a:pPr marL="0" marR="0" lvl="0" indent="-240030" algn="l" defTabSz="914400" rtl="0" eaLnBrk="1" fontAlgn="auto" latinLnBrk="0" hangingPunct="1">
              <a:lnSpc>
                <a:spcPct val="100000"/>
              </a:lnSpc>
              <a:spcBef>
                <a:spcPts val="525"/>
              </a:spcBef>
              <a:spcAft>
                <a:spcPts val="0"/>
              </a:spcAft>
              <a:buClr>
                <a:srgbClr val="009DD9"/>
              </a:buClr>
              <a:buSzPct val="60000"/>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 ФДУ диффузии относительно </a:t>
            </a:r>
            <a:r>
              <a:rPr kumimoji="0" lang="en-US" sz="1800" b="0" i="1" u="none" strike="noStrike" kern="1200" cap="none" spc="0" normalizeH="0" baseline="0" noProof="0" dirty="0">
                <a:ln>
                  <a:noFill/>
                </a:ln>
                <a:solidFill>
                  <a:prstClr val="black"/>
                </a:solidFill>
                <a:effectLst/>
                <a:uLnTx/>
                <a:uFillTx/>
                <a:latin typeface="Calibri" pitchFamily="34" charset="0"/>
                <a:ea typeface="Cambria Math" pitchFamily="18" charset="0"/>
                <a:cs typeface="+mn-cs"/>
              </a:rPr>
              <a:t>u </a:t>
            </a:r>
            <a:r>
              <a:rPr kumimoji="0" lang="ru-RU" sz="1800" b="0" i="1" u="none" strike="noStrike" kern="1200" cap="none" spc="0" normalizeH="0" baseline="0" noProof="0" dirty="0">
                <a:ln>
                  <a:noFill/>
                </a:ln>
                <a:solidFill>
                  <a:prstClr val="black"/>
                </a:solidFill>
                <a:effectLst/>
                <a:uLnTx/>
                <a:uFillTx/>
                <a:latin typeface="Calibri" pitchFamily="34" charset="0"/>
                <a:ea typeface="Cambria Math" pitchFamily="18" charset="0"/>
                <a:cs typeface="+mn-cs"/>
              </a:rPr>
              <a:t>=</a:t>
            </a:r>
            <a:r>
              <a:rPr kumimoji="0" lang="en-US" sz="1800" b="0" i="1" u="none" strike="noStrike" kern="1200" cap="none" spc="0" normalizeH="0" baseline="0" noProof="0" dirty="0">
                <a:ln>
                  <a:noFill/>
                </a:ln>
                <a:solidFill>
                  <a:prstClr val="black"/>
                </a:solidFill>
                <a:effectLst/>
                <a:uLnTx/>
                <a:uFillTx/>
                <a:latin typeface="Calibri" pitchFamily="34" charset="0"/>
                <a:ea typeface="Cambria Math" pitchFamily="18" charset="0"/>
                <a:cs typeface="+mn-cs"/>
              </a:rPr>
              <a:t>u</a:t>
            </a:r>
            <a:r>
              <a:rPr kumimoji="0" lang="en-US" sz="1800" b="0" i="1" u="none" strike="noStrike" kern="1200" cap="none" spc="0" normalizeH="0" baseline="0" noProof="0" dirty="0">
                <a:ln>
                  <a:noFill/>
                </a:ln>
                <a:solidFill>
                  <a:prstClr val="black"/>
                </a:solidFill>
                <a:effectLst/>
                <a:uLnTx/>
                <a:uFillTx/>
                <a:latin typeface="Tw Cen MT"/>
                <a:ea typeface="+mn-ea"/>
                <a:cs typeface="+mn-cs"/>
              </a:rPr>
              <a:t>(</a:t>
            </a:r>
            <a:r>
              <a:rPr kumimoji="0" lang="en-US" sz="1800" b="0" i="1" u="none" strike="noStrike" kern="1200" cap="none" spc="0" normalizeH="0" baseline="0" noProof="0" dirty="0">
                <a:ln>
                  <a:noFill/>
                </a:ln>
                <a:solidFill>
                  <a:prstClr val="black"/>
                </a:solidFill>
                <a:effectLst/>
                <a:uLnTx/>
                <a:uFillTx/>
                <a:latin typeface="Tw Cen MT"/>
                <a:ea typeface="+mn-ea"/>
                <a:cs typeface="+mn-cs"/>
                <a:sym typeface="Symbol"/>
              </a:rPr>
              <a:t></a:t>
            </a:r>
            <a:r>
              <a:rPr kumimoji="0" lang="en-US" sz="1800" b="0" i="1" u="none" strike="noStrike" kern="1200" cap="none" spc="0" normalizeH="0" baseline="0" noProof="0" dirty="0">
                <a:ln>
                  <a:noFill/>
                </a:ln>
                <a:solidFill>
                  <a:prstClr val="black"/>
                </a:solidFill>
                <a:effectLst/>
                <a:uLnTx/>
                <a:uFillTx/>
                <a:latin typeface="Tw Cen MT"/>
                <a:ea typeface="+mn-ea"/>
                <a:cs typeface="+mn-cs"/>
              </a:rPr>
              <a:t>,</a:t>
            </a:r>
            <a:r>
              <a:rPr kumimoji="0" lang="en-US" sz="1800" b="0" i="1" u="none" strike="noStrike" kern="1200" cap="none" spc="0" normalizeH="0" baseline="0" noProof="0" dirty="0">
                <a:ln>
                  <a:noFill/>
                </a:ln>
                <a:solidFill>
                  <a:prstClr val="black"/>
                </a:solidFill>
                <a:effectLst/>
                <a:uLnTx/>
                <a:uFillTx/>
                <a:latin typeface="Calibri" pitchFamily="34" charset="0"/>
                <a:ea typeface="Cambria Math" pitchFamily="18" charset="0"/>
                <a:cs typeface="+mn-cs"/>
              </a:rPr>
              <a:t>t</a:t>
            </a:r>
            <a:r>
              <a:rPr kumimoji="0" lang="en-US" sz="1800" b="0" i="1" u="none" strike="noStrike" kern="1200" cap="none" spc="0" normalizeH="0" baseline="0" noProof="0" dirty="0">
                <a:ln>
                  <a:noFill/>
                </a:ln>
                <a:solidFill>
                  <a:prstClr val="black"/>
                </a:solidFill>
                <a:effectLst/>
                <a:uLnTx/>
                <a:uFillTx/>
                <a:latin typeface="Tw Cen MT"/>
                <a:ea typeface="+mn-ea"/>
                <a:cs typeface="+mn-cs"/>
              </a:rPr>
              <a:t>)</a:t>
            </a:r>
            <a:r>
              <a:rPr kumimoji="0" lang="ru-RU"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с </a:t>
            </a:r>
            <a:r>
              <a:rPr kumimoji="0" lang="ru-RU" sz="1800" b="0" i="0" u="none" strike="noStrike" kern="1200" cap="none" spc="0" normalizeH="0" baseline="0" noProof="0" dirty="0">
                <a:ln>
                  <a:noFill/>
                </a:ln>
                <a:solidFill>
                  <a:srgbClr val="0BD0D9"/>
                </a:solidFill>
                <a:effectLst/>
                <a:uLnTx/>
                <a:uFillTx/>
                <a:latin typeface="Calibri" panose="020F0502020204030204" pitchFamily="34" charset="0"/>
                <a:ea typeface="+mn-ea"/>
                <a:cs typeface="+mn-cs"/>
              </a:rPr>
              <a:t>запаздыванием и поворотом</a:t>
            </a:r>
            <a:r>
              <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на угол </a:t>
            </a:r>
            <a:r>
              <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sym typeface="Symbol"/>
              </a:rPr>
              <a:t>.</a:t>
            </a:r>
          </a:p>
          <a:p>
            <a:pPr marL="0" marR="0" lvl="0" indent="-240030" algn="l" defTabSz="914400" rtl="0" eaLnBrk="1" fontAlgn="auto" latinLnBrk="0" hangingPunct="1">
              <a:lnSpc>
                <a:spcPct val="100000"/>
              </a:lnSpc>
              <a:spcBef>
                <a:spcPts val="525"/>
              </a:spcBef>
              <a:spcAft>
                <a:spcPts val="0"/>
              </a:spcAft>
              <a:buClr>
                <a:srgbClr val="009DD9"/>
              </a:buClr>
              <a:buSzPct val="60000"/>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sym typeface="Symbol"/>
              </a:rPr>
              <a:t>ФДУ</a:t>
            </a:r>
            <a:r>
              <a:rPr kumimoji="0" lang="en-US" sz="1800" b="0" i="0" u="none" strike="noStrike" kern="1200" cap="none" spc="0" normalizeH="0" baseline="0" noProof="0" dirty="0">
                <a:ln>
                  <a:noFill/>
                </a:ln>
                <a:solidFill>
                  <a:prstClr val="black"/>
                </a:solidFill>
                <a:effectLst/>
                <a:uLnTx/>
                <a:uFillTx/>
                <a:latin typeface="Tw Cen MT"/>
                <a:ea typeface="+mn-ea"/>
                <a:cs typeface="+mn-cs"/>
              </a:rPr>
              <a:t> </a:t>
            </a:r>
            <a:r>
              <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описывают динамику в нелинейных оптических системах с обратной связью. </a:t>
            </a:r>
            <a:r>
              <a:rPr kumimoji="0" lang="ru-RU" sz="1800" b="0" i="0" u="none" strike="noStrike" kern="1200" cap="none" spc="0" normalizeH="0" baseline="0" noProof="0" dirty="0">
                <a:ln>
                  <a:noFill/>
                </a:ln>
                <a:solidFill>
                  <a:srgbClr val="009DD9"/>
                </a:solidFill>
                <a:effectLst/>
                <a:uLnTx/>
                <a:uFillTx/>
                <a:latin typeface="Calibri" panose="020F0502020204030204" pitchFamily="34" charset="0"/>
                <a:ea typeface="+mn-ea"/>
                <a:cs typeface="+mn-cs"/>
              </a:rPr>
              <a:t>Управление преобразованием аргументов</a:t>
            </a:r>
            <a:r>
              <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 </a:t>
            </a:r>
            <a:r>
              <a:rPr kumimoji="0" lang="ru-RU" sz="1800" b="0" i="0" u="none" strike="noStrike" kern="1200" cap="none" spc="0" normalizeH="0" baseline="0" noProof="0" dirty="0">
                <a:ln>
                  <a:noFill/>
                </a:ln>
                <a:solidFill>
                  <a:srgbClr val="009DD9"/>
                </a:solidFill>
                <a:effectLst/>
                <a:uLnTx/>
                <a:uFillTx/>
                <a:latin typeface="Calibri" panose="020F0502020204030204" pitchFamily="34" charset="0"/>
                <a:ea typeface="+mn-ea"/>
                <a:cs typeface="+mn-cs"/>
              </a:rPr>
              <a:t>новый тип </a:t>
            </a:r>
            <a:r>
              <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задач управления для ФДУ.</a:t>
            </a:r>
          </a:p>
        </p:txBody>
      </p:sp>
      <p:pic>
        <p:nvPicPr>
          <p:cNvPr id="43015" name="Picture 7"/>
          <p:cNvPicPr>
            <a:picLocks noChangeAspect="1" noChangeArrowheads="1"/>
          </p:cNvPicPr>
          <p:nvPr/>
        </p:nvPicPr>
        <p:blipFill>
          <a:blip r:embed="rId7" cstate="print"/>
          <a:srcRect/>
          <a:stretch>
            <a:fillRect/>
          </a:stretch>
        </p:blipFill>
        <p:spPr bwMode="auto">
          <a:xfrm>
            <a:off x="319088" y="5038568"/>
            <a:ext cx="5024437" cy="409732"/>
          </a:xfrm>
          <a:prstGeom prst="rect">
            <a:avLst/>
          </a:prstGeom>
          <a:noFill/>
          <a:ln w="9525">
            <a:noFill/>
            <a:miter lim="800000"/>
            <a:headEnd/>
            <a:tailEnd/>
          </a:ln>
        </p:spPr>
      </p:pic>
      <p:pic>
        <p:nvPicPr>
          <p:cNvPr id="43017" name="Picture 9"/>
          <p:cNvPicPr>
            <a:picLocks noChangeAspect="1" noChangeArrowheads="1"/>
          </p:cNvPicPr>
          <p:nvPr/>
        </p:nvPicPr>
        <p:blipFill>
          <a:blip r:embed="rId8" cstate="print"/>
          <a:srcRect/>
          <a:stretch>
            <a:fillRect/>
          </a:stretch>
        </p:blipFill>
        <p:spPr bwMode="auto">
          <a:xfrm>
            <a:off x="862013" y="3714751"/>
            <a:ext cx="6624637" cy="685798"/>
          </a:xfrm>
          <a:prstGeom prst="rect">
            <a:avLst/>
          </a:prstGeom>
          <a:noFill/>
          <a:ln w="9525">
            <a:noFill/>
            <a:miter lim="800000"/>
            <a:headEnd/>
            <a:tailEnd/>
          </a:ln>
        </p:spPr>
      </p:pic>
      <p:sp>
        <p:nvSpPr>
          <p:cNvPr id="22" name="Содержимое 9"/>
          <p:cNvSpPr txBox="1">
            <a:spLocks/>
          </p:cNvSpPr>
          <p:nvPr/>
        </p:nvSpPr>
        <p:spPr>
          <a:xfrm>
            <a:off x="295275" y="4457699"/>
            <a:ext cx="8077200" cy="419101"/>
          </a:xfrm>
          <a:prstGeom prst="rect">
            <a:avLst/>
          </a:prstGeom>
        </p:spPr>
        <p:txBody>
          <a:bodyPr vert="horz">
            <a:noAutofit/>
          </a:bodyPr>
          <a:lstStyle/>
          <a:p>
            <a:pPr marL="0" marR="0" lvl="0" indent="-240030" algn="l" defTabSz="914400" rtl="0" eaLnBrk="1" fontAlgn="auto" latinLnBrk="0" hangingPunct="1">
              <a:lnSpc>
                <a:spcPct val="100000"/>
              </a:lnSpc>
              <a:spcBef>
                <a:spcPts val="525"/>
              </a:spcBef>
              <a:spcAft>
                <a:spcPts val="0"/>
              </a:spcAft>
              <a:buClr>
                <a:srgbClr val="009DD9"/>
              </a:buClr>
              <a:buSzPct val="60000"/>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ФДУ диффузии со </a:t>
            </a:r>
            <a:r>
              <a:rPr kumimoji="0" lang="ru-RU" sz="1800" b="0" i="0" u="none" strike="noStrike" kern="1200" cap="none" spc="0" normalizeH="0" baseline="0" noProof="0" dirty="0">
                <a:ln>
                  <a:noFill/>
                </a:ln>
                <a:solidFill>
                  <a:srgbClr val="0BD0D9"/>
                </a:solidFill>
                <a:effectLst/>
                <a:uLnTx/>
                <a:uFillTx/>
                <a:latin typeface="Calibri" panose="020F0502020204030204" pitchFamily="34" charset="0"/>
                <a:ea typeface="+mn-ea"/>
                <a:cs typeface="+mn-cs"/>
              </a:rPr>
              <a:t>сдвигом пространственных аргументов</a:t>
            </a:r>
            <a:r>
              <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p>
        </p:txBody>
      </p:sp>
    </p:spTree>
    <p:extLst>
      <p:ext uri="{BB962C8B-B14F-4D97-AF65-F5344CB8AC3E}">
        <p14:creationId xmlns:p14="http://schemas.microsoft.com/office/powerpoint/2010/main" val="1231746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93973"/>
            <a:ext cx="9010650" cy="990600"/>
          </a:xfrm>
        </p:spPr>
        <p:txBody>
          <a:bodyPr>
            <a:normAutofit/>
          </a:bodyPr>
          <a:lstStyle/>
          <a:p>
            <a:r>
              <a:rPr lang="ru-RU" sz="2800" dirty="0">
                <a:solidFill>
                  <a:schemeClr val="accent2"/>
                </a:solidFill>
                <a:latin typeface="Calibri" pitchFamily="34" charset="0"/>
              </a:rPr>
              <a:t>Структурообразование в ФДУ диффузии с запаздыванием</a:t>
            </a:r>
            <a:endParaRPr lang="ru-RU" sz="2800" dirty="0">
              <a:solidFill>
                <a:schemeClr val="accent2"/>
              </a:solidFill>
            </a:endParaRPr>
          </a:p>
        </p:txBody>
      </p:sp>
      <p:sp>
        <p:nvSpPr>
          <p:cNvPr id="7" name="Прямоугольник 9"/>
          <p:cNvSpPr/>
          <p:nvPr/>
        </p:nvSpPr>
        <p:spPr>
          <a:xfrm>
            <a:off x="164654" y="1737767"/>
            <a:ext cx="4359721"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Исследование ФДУ диффузии в круге позволяет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описать и предсказать </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условия возникновение типичных явлений самоорганизации светового поля – вращающихся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ротационных,</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спиральных</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стоячих</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волн. </a:t>
            </a:r>
          </a:p>
        </p:txBody>
      </p:sp>
      <p:sp>
        <p:nvSpPr>
          <p:cNvPr id="716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71691" name="Rectangle 1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aphicFrame>
        <p:nvGraphicFramePr>
          <p:cNvPr id="71690" name="Object 10"/>
          <p:cNvGraphicFramePr>
            <a:graphicFrameLocks noChangeAspect="1"/>
          </p:cNvGraphicFramePr>
          <p:nvPr/>
        </p:nvGraphicFramePr>
        <p:xfrm>
          <a:off x="4580362" y="5480761"/>
          <a:ext cx="975373" cy="337629"/>
        </p:xfrm>
        <a:graphic>
          <a:graphicData uri="http://schemas.openxmlformats.org/presentationml/2006/ole">
            <mc:AlternateContent xmlns:mc="http://schemas.openxmlformats.org/markup-compatibility/2006">
              <mc:Choice xmlns:v="urn:schemas-microsoft-com:vml" Requires="v">
                <p:oleObj name="Формула" r:id="rId3" imgW="494870" imgH="177646" progId="">
                  <p:embed/>
                </p:oleObj>
              </mc:Choice>
              <mc:Fallback>
                <p:oleObj name="Формула" r:id="rId3" imgW="494870" imgH="177646" progId="">
                  <p:embed/>
                  <p:pic>
                    <p:nvPicPr>
                      <p:cNvPr id="71690"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0362" y="5480761"/>
                        <a:ext cx="975373" cy="33762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693"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71695" name="Rectangle 1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40967" name="Picture 7"/>
          <p:cNvPicPr>
            <a:picLocks noChangeAspect="1" noChangeArrowheads="1"/>
          </p:cNvPicPr>
          <p:nvPr/>
        </p:nvPicPr>
        <p:blipFill>
          <a:blip r:embed="rId5" cstate="print"/>
          <a:srcRect/>
          <a:stretch>
            <a:fillRect/>
          </a:stretch>
        </p:blipFill>
        <p:spPr bwMode="auto">
          <a:xfrm>
            <a:off x="5419726" y="1933575"/>
            <a:ext cx="2340832" cy="2205038"/>
          </a:xfrm>
          <a:prstGeom prst="rect">
            <a:avLst/>
          </a:prstGeom>
          <a:noFill/>
          <a:ln w="9525">
            <a:noFill/>
            <a:miter lim="800000"/>
            <a:headEnd/>
            <a:tailEnd/>
          </a:ln>
          <a:scene3d>
            <a:camera prst="isometricOffAxis2Right"/>
            <a:lightRig rig="threePt" dir="t"/>
          </a:scene3d>
        </p:spPr>
      </p:pic>
      <p:pic>
        <p:nvPicPr>
          <p:cNvPr id="40968" name="Picture 8"/>
          <p:cNvPicPr>
            <a:picLocks noChangeAspect="1" noChangeArrowheads="1"/>
          </p:cNvPicPr>
          <p:nvPr/>
        </p:nvPicPr>
        <p:blipFill>
          <a:blip r:embed="rId6" cstate="print"/>
          <a:srcRect/>
          <a:stretch>
            <a:fillRect/>
          </a:stretch>
        </p:blipFill>
        <p:spPr bwMode="auto">
          <a:xfrm>
            <a:off x="6933328" y="1895475"/>
            <a:ext cx="2298447" cy="2176462"/>
          </a:xfrm>
          <a:prstGeom prst="rect">
            <a:avLst/>
          </a:prstGeom>
          <a:noFill/>
          <a:ln w="9525">
            <a:noFill/>
            <a:miter lim="800000"/>
            <a:headEnd/>
            <a:tailEnd/>
          </a:ln>
          <a:scene3d>
            <a:camera prst="isometricOffAxis2Right"/>
            <a:lightRig rig="threePt" dir="t"/>
          </a:scene3d>
        </p:spPr>
      </p:pic>
      <p:pic>
        <p:nvPicPr>
          <p:cNvPr id="40969" name="Picture 9"/>
          <p:cNvPicPr>
            <a:picLocks noChangeAspect="1" noChangeArrowheads="1"/>
          </p:cNvPicPr>
          <p:nvPr/>
        </p:nvPicPr>
        <p:blipFill>
          <a:blip r:embed="rId7" cstate="print"/>
          <a:srcRect/>
          <a:stretch>
            <a:fillRect/>
          </a:stretch>
        </p:blipFill>
        <p:spPr bwMode="auto">
          <a:xfrm>
            <a:off x="3652700" y="4346142"/>
            <a:ext cx="3071949" cy="2159433"/>
          </a:xfrm>
          <a:prstGeom prst="rect">
            <a:avLst/>
          </a:prstGeom>
          <a:noFill/>
          <a:ln w="9525">
            <a:noFill/>
            <a:miter lim="800000"/>
            <a:headEnd/>
            <a:tailEnd/>
          </a:ln>
          <a:scene3d>
            <a:camera prst="isometricOffAxis2Right"/>
            <a:lightRig rig="threePt" dir="t"/>
          </a:scene3d>
        </p:spPr>
      </p:pic>
      <p:pic>
        <p:nvPicPr>
          <p:cNvPr id="40970" name="Picture 10"/>
          <p:cNvPicPr>
            <a:picLocks noChangeAspect="1" noChangeArrowheads="1"/>
          </p:cNvPicPr>
          <p:nvPr/>
        </p:nvPicPr>
        <p:blipFill>
          <a:blip r:embed="rId8" cstate="print"/>
          <a:srcRect/>
          <a:stretch>
            <a:fillRect/>
          </a:stretch>
        </p:blipFill>
        <p:spPr bwMode="auto">
          <a:xfrm>
            <a:off x="5081589" y="4333875"/>
            <a:ext cx="3160252" cy="2133600"/>
          </a:xfrm>
          <a:prstGeom prst="rect">
            <a:avLst/>
          </a:prstGeom>
          <a:noFill/>
          <a:ln w="9525">
            <a:noFill/>
            <a:miter lim="800000"/>
            <a:headEnd/>
            <a:tailEnd/>
          </a:ln>
          <a:scene3d>
            <a:camera prst="isometricOffAxis2Right"/>
            <a:lightRig rig="threePt" dir="t"/>
          </a:scene3d>
        </p:spPr>
      </p:pic>
      <p:pic>
        <p:nvPicPr>
          <p:cNvPr id="40971" name="Picture 11"/>
          <p:cNvPicPr>
            <a:picLocks noChangeAspect="1" noChangeArrowheads="1"/>
          </p:cNvPicPr>
          <p:nvPr/>
        </p:nvPicPr>
        <p:blipFill>
          <a:blip r:embed="rId9" cstate="print"/>
          <a:srcRect/>
          <a:stretch>
            <a:fillRect/>
          </a:stretch>
        </p:blipFill>
        <p:spPr bwMode="auto">
          <a:xfrm>
            <a:off x="6472238" y="4219955"/>
            <a:ext cx="3328987" cy="2247519"/>
          </a:xfrm>
          <a:prstGeom prst="rect">
            <a:avLst/>
          </a:prstGeom>
          <a:noFill/>
          <a:ln w="9525">
            <a:noFill/>
            <a:miter lim="800000"/>
            <a:headEnd/>
            <a:tailEnd/>
          </a:ln>
          <a:scene3d>
            <a:camera prst="isometricOffAxis2Right"/>
            <a:lightRig rig="threePt" dir="t"/>
          </a:scene3d>
        </p:spPr>
      </p:pic>
      <p:sp>
        <p:nvSpPr>
          <p:cNvPr id="24" name="Прямоугольник 23"/>
          <p:cNvSpPr/>
          <p:nvPr/>
        </p:nvSpPr>
        <p:spPr>
          <a:xfrm>
            <a:off x="200025" y="3538835"/>
            <a:ext cx="3990975" cy="31393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Сочетание параметров локальных (диффузия) и нелокальных преобразований (запаздывание, поворот) дает уникальную возможность моделировать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богатую пространственно-временную динамику</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и реализовывать механизмы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конкуренции</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кооперации</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оптических структур и использовать их для задач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оптической обработки информации</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a:t>
            </a:r>
          </a:p>
        </p:txBody>
      </p:sp>
      <p:pic>
        <p:nvPicPr>
          <p:cNvPr id="40972" name="Picture 12"/>
          <p:cNvPicPr>
            <a:picLocks noChangeAspect="1" noChangeArrowheads="1"/>
          </p:cNvPicPr>
          <p:nvPr/>
        </p:nvPicPr>
        <p:blipFill>
          <a:blip r:embed="rId10" cstate="print"/>
          <a:srcRect/>
          <a:stretch>
            <a:fillRect/>
          </a:stretch>
        </p:blipFill>
        <p:spPr bwMode="auto">
          <a:xfrm>
            <a:off x="4057651" y="1961871"/>
            <a:ext cx="2324099" cy="2238654"/>
          </a:xfrm>
          <a:prstGeom prst="rect">
            <a:avLst/>
          </a:prstGeom>
          <a:noFill/>
          <a:ln w="9525">
            <a:noFill/>
            <a:miter lim="800000"/>
            <a:headEnd/>
            <a:tailEnd/>
          </a:ln>
          <a:scene3d>
            <a:camera prst="isometricOffAxis2Right"/>
            <a:lightRig rig="threePt" dir="t"/>
          </a:scene3d>
        </p:spPr>
      </p:pic>
    </p:spTree>
    <p:extLst>
      <p:ext uri="{BB962C8B-B14F-4D97-AF65-F5344CB8AC3E}">
        <p14:creationId xmlns:p14="http://schemas.microsoft.com/office/powerpoint/2010/main" val="3190546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7700" y="213023"/>
            <a:ext cx="8334375" cy="990600"/>
          </a:xfrm>
        </p:spPr>
        <p:txBody>
          <a:bodyPr>
            <a:normAutofit/>
          </a:bodyPr>
          <a:lstStyle/>
          <a:p>
            <a:r>
              <a:rPr lang="ru-RU" sz="2800" dirty="0">
                <a:solidFill>
                  <a:schemeClr val="accent2"/>
                </a:solidFill>
                <a:latin typeface="Calibri" pitchFamily="34" charset="0"/>
              </a:rPr>
              <a:t>ФДУ диффузии с управляемой Фурье-фильтрацией</a:t>
            </a:r>
          </a:p>
        </p:txBody>
      </p:sp>
      <p:sp>
        <p:nvSpPr>
          <p:cNvPr id="18" name="TextBox 17"/>
          <p:cNvSpPr txBox="1"/>
          <p:nvPr/>
        </p:nvSpPr>
        <p:spPr>
          <a:xfrm>
            <a:off x="190499" y="1581747"/>
            <a:ext cx="541972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Под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Фурье-фильтрацией (ФФ)</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обычно понимают изменение функции (изображения) посредством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воздействия на коэффициенты её разложения в ряд или интеграл Фурье</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ФФ может реализовываться  как </a:t>
            </a:r>
            <a:r>
              <a:rPr kumimoji="0" lang="ru-RU" sz="1800" b="0" i="0" u="none" strike="noStrike" kern="1200" cap="none" spc="0" normalizeH="0" baseline="0" noProof="0" dirty="0">
                <a:ln>
                  <a:noFill/>
                </a:ln>
                <a:solidFill>
                  <a:srgbClr val="0F6FC6"/>
                </a:solidFill>
                <a:effectLst/>
                <a:uLnTx/>
                <a:uFillTx/>
                <a:latin typeface="Calibri" pitchFamily="34" charset="0"/>
                <a:ea typeface="+mn-ea"/>
                <a:cs typeface="+mn-cs"/>
              </a:rPr>
              <a:t>программно</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так и </a:t>
            </a:r>
            <a:r>
              <a:rPr kumimoji="0" lang="ru-RU" sz="1800" b="0" i="0" u="none" strike="noStrike" kern="1200" cap="none" spc="0" normalizeH="0" baseline="0" noProof="0" dirty="0">
                <a:ln>
                  <a:noFill/>
                </a:ln>
                <a:solidFill>
                  <a:srgbClr val="0F6FC6"/>
                </a:solidFill>
                <a:effectLst/>
                <a:uLnTx/>
                <a:uFillTx/>
                <a:latin typeface="Calibri" pitchFamily="34" charset="0"/>
                <a:ea typeface="+mn-ea"/>
                <a:cs typeface="+mn-cs"/>
              </a:rPr>
              <a:t>аналоговым</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способом с помощью конфокальной системы двух линз (см. рис.)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ФФ</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 </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используется для решения следующих задач</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визуализация и управление</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фазой волны;</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адаптивное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подавление искажений;</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высокоразрешающая коррекция </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волнового фронта;</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формирование и стабилизация </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оптических структур с заданными свойствами. </a:t>
            </a:r>
          </a:p>
        </p:txBody>
      </p:sp>
      <p:sp>
        <p:nvSpPr>
          <p:cNvPr id="25" name="TextBox 24"/>
          <p:cNvSpPr txBox="1"/>
          <p:nvPr/>
        </p:nvSpPr>
        <p:spPr>
          <a:xfrm>
            <a:off x="209549" y="4977447"/>
            <a:ext cx="616267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С помощью </a:t>
            </a:r>
            <a:r>
              <a:rPr kumimoji="0" lang="ru-RU" sz="1800" b="0" i="0" u="none" strike="noStrike" kern="1200" cap="none" spc="0" normalizeH="0" baseline="0" noProof="0" dirty="0">
                <a:ln>
                  <a:noFill/>
                </a:ln>
                <a:solidFill>
                  <a:srgbClr val="0F6FC6"/>
                </a:solidFill>
                <a:effectLst/>
                <a:uLnTx/>
                <a:uFillTx/>
                <a:latin typeface="Calibri" pitchFamily="34" charset="0"/>
                <a:ea typeface="+mn-ea"/>
                <a:cs typeface="+mn-cs"/>
              </a:rPr>
              <a:t>теории бифуркаций </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и </a:t>
            </a:r>
            <a:r>
              <a:rPr kumimoji="0" lang="ru-RU" sz="1800" b="0" i="0" u="none" strike="noStrike" kern="1200" cap="none" spc="0" normalizeH="0" baseline="0" noProof="0" dirty="0">
                <a:ln>
                  <a:noFill/>
                </a:ln>
                <a:solidFill>
                  <a:srgbClr val="0F6FC6"/>
                </a:solidFill>
                <a:effectLst/>
                <a:uLnTx/>
                <a:uFillTx/>
                <a:latin typeface="Calibri" pitchFamily="34" charset="0"/>
                <a:ea typeface="+mn-ea"/>
                <a:cs typeface="+mn-cs"/>
              </a:rPr>
              <a:t>Фурье-фильтрации</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построены новые типы самоорганизации светового поля: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вращающиеся волны с узлами</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и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пульсирующие структуры </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(см. рис.). Исследование управляемой ФФ –  перспективное направление развития современной теории и методов </a:t>
            </a:r>
            <a:r>
              <a:rPr kumimoji="0" lang="ru-RU" sz="1800" b="0" i="0" u="none" strike="noStrike" kern="1200" cap="none" spc="0" normalizeH="0" baseline="0" noProof="0" dirty="0">
                <a:ln>
                  <a:noFill/>
                </a:ln>
                <a:solidFill>
                  <a:srgbClr val="0F6FC6"/>
                </a:solidFill>
                <a:effectLst/>
                <a:uLnTx/>
                <a:uFillTx/>
                <a:latin typeface="Calibri" pitchFamily="34" charset="0"/>
                <a:ea typeface="+mn-ea"/>
                <a:cs typeface="+mn-cs"/>
              </a:rPr>
              <a:t>оптимального управления </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и</a:t>
            </a:r>
            <a:r>
              <a:rPr kumimoji="0" lang="ru-RU" sz="1800" b="0" i="0" u="none" strike="noStrike" kern="1200" cap="none" spc="0" normalizeH="0" baseline="0" noProof="0" dirty="0">
                <a:ln>
                  <a:noFill/>
                </a:ln>
                <a:solidFill>
                  <a:srgbClr val="0F6FC6"/>
                </a:solidFill>
                <a:effectLst/>
                <a:uLnTx/>
                <a:uFillTx/>
                <a:latin typeface="Calibri" pitchFamily="34" charset="0"/>
                <a:ea typeface="+mn-ea"/>
                <a:cs typeface="+mn-cs"/>
              </a:rPr>
              <a:t> нелинейного анализа</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a:t>
            </a:r>
          </a:p>
        </p:txBody>
      </p:sp>
      <p:pic>
        <p:nvPicPr>
          <p:cNvPr id="31" name="Picture 6"/>
          <p:cNvPicPr>
            <a:picLocks noChangeAspect="1" noChangeArrowheads="1"/>
          </p:cNvPicPr>
          <p:nvPr/>
        </p:nvPicPr>
        <p:blipFill>
          <a:blip r:embed="rId3" cstate="print"/>
          <a:srcRect/>
          <a:stretch>
            <a:fillRect/>
          </a:stretch>
        </p:blipFill>
        <p:spPr bwMode="auto">
          <a:xfrm>
            <a:off x="5571604" y="1504949"/>
            <a:ext cx="3572396" cy="3067051"/>
          </a:xfrm>
          <a:prstGeom prst="rect">
            <a:avLst/>
          </a:prstGeom>
          <a:solidFill>
            <a:srgbClr val="FFFFFF"/>
          </a:solidFill>
          <a:ln w="9525">
            <a:noFill/>
            <a:miter lim="800000"/>
            <a:headEnd/>
            <a:tailEnd/>
          </a:ln>
        </p:spPr>
      </p:pic>
      <p:pic>
        <p:nvPicPr>
          <p:cNvPr id="75779" name="Picture 3"/>
          <p:cNvPicPr>
            <a:picLocks noChangeAspect="1" noChangeArrowheads="1"/>
          </p:cNvPicPr>
          <p:nvPr/>
        </p:nvPicPr>
        <p:blipFill>
          <a:blip r:embed="rId4" cstate="print"/>
          <a:srcRect/>
          <a:stretch>
            <a:fillRect/>
          </a:stretch>
        </p:blipFill>
        <p:spPr bwMode="auto">
          <a:xfrm>
            <a:off x="5634038" y="4857749"/>
            <a:ext cx="2522053" cy="1647825"/>
          </a:xfrm>
          <a:prstGeom prst="rect">
            <a:avLst/>
          </a:prstGeom>
          <a:noFill/>
          <a:ln w="9525">
            <a:noFill/>
            <a:miter lim="800000"/>
            <a:headEnd/>
            <a:tailEnd/>
          </a:ln>
          <a:scene3d>
            <a:camera prst="isometricOffAxis2Right"/>
            <a:lightRig rig="threePt" dir="t"/>
          </a:scene3d>
        </p:spPr>
      </p:pic>
      <p:pic>
        <p:nvPicPr>
          <p:cNvPr id="75780" name="Picture 4"/>
          <p:cNvPicPr>
            <a:picLocks noChangeAspect="1" noChangeArrowheads="1"/>
          </p:cNvPicPr>
          <p:nvPr/>
        </p:nvPicPr>
        <p:blipFill>
          <a:blip r:embed="rId5" cstate="print"/>
          <a:srcRect/>
          <a:stretch>
            <a:fillRect/>
          </a:stretch>
        </p:blipFill>
        <p:spPr bwMode="auto">
          <a:xfrm>
            <a:off x="7012517" y="4868636"/>
            <a:ext cx="2531533" cy="1627414"/>
          </a:xfrm>
          <a:prstGeom prst="rect">
            <a:avLst/>
          </a:prstGeom>
          <a:noFill/>
          <a:ln w="9525">
            <a:noFill/>
            <a:miter lim="800000"/>
            <a:headEnd/>
            <a:tailEnd/>
          </a:ln>
          <a:scene3d>
            <a:camera prst="isometricOffAxis2Right"/>
            <a:lightRig rig="threePt" dir="t"/>
          </a:scene3d>
        </p:spPr>
      </p:pic>
    </p:spTree>
    <p:extLst>
      <p:ext uri="{BB962C8B-B14F-4D97-AF65-F5344CB8AC3E}">
        <p14:creationId xmlns:p14="http://schemas.microsoft.com/office/powerpoint/2010/main" val="1725646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CC442723-0F33-C370-F9BA-340AA1CDCA00}"/>
              </a:ext>
            </a:extLst>
          </p:cNvPr>
          <p:cNvPicPr>
            <a:picLocks noChangeAspect="1"/>
          </p:cNvPicPr>
          <p:nvPr/>
        </p:nvPicPr>
        <p:blipFill>
          <a:blip r:embed="rId2"/>
          <a:stretch>
            <a:fillRect/>
          </a:stretch>
        </p:blipFill>
        <p:spPr>
          <a:xfrm>
            <a:off x="0" y="1"/>
            <a:ext cx="9144000" cy="6858000"/>
          </a:xfrm>
          <a:prstGeom prst="rect">
            <a:avLst/>
          </a:prstGeom>
        </p:spPr>
      </p:pic>
    </p:spTree>
    <p:extLst>
      <p:ext uri="{BB962C8B-B14F-4D97-AF65-F5344CB8AC3E}">
        <p14:creationId xmlns:p14="http://schemas.microsoft.com/office/powerpoint/2010/main" val="2836583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7565" y="404664"/>
            <a:ext cx="8581007" cy="477941"/>
          </a:xfrm>
        </p:spPr>
        <p:txBody>
          <a:bodyPr>
            <a:noAutofit/>
          </a:bodyPr>
          <a:lstStyle/>
          <a:p>
            <a:pPr algn="ctr"/>
            <a:r>
              <a:rPr lang="ru-RU" sz="2800" dirty="0">
                <a:solidFill>
                  <a:schemeClr val="accent2"/>
                </a:solidFill>
              </a:rPr>
              <a:t>Обратная задача лазерной </a:t>
            </a:r>
            <a:r>
              <a:rPr lang="ru-RU" sz="2800" dirty="0" err="1">
                <a:solidFill>
                  <a:schemeClr val="accent2"/>
                </a:solidFill>
              </a:rPr>
              <a:t>дифрактометрии</a:t>
            </a:r>
            <a:r>
              <a:rPr lang="ru-RU" sz="2800" dirty="0">
                <a:solidFill>
                  <a:schemeClr val="accent2"/>
                </a:solidFill>
              </a:rPr>
              <a:t> для диагностики заболеваний крови</a:t>
            </a:r>
          </a:p>
        </p:txBody>
      </p:sp>
      <p:sp>
        <p:nvSpPr>
          <p:cNvPr id="10" name="Содержимое 9"/>
          <p:cNvSpPr>
            <a:spLocks noGrp="1"/>
          </p:cNvSpPr>
          <p:nvPr>
            <p:ph sz="quarter" idx="1"/>
          </p:nvPr>
        </p:nvSpPr>
        <p:spPr>
          <a:xfrm>
            <a:off x="2741447" y="1646340"/>
            <a:ext cx="6226924" cy="2341094"/>
          </a:xfrm>
        </p:spPr>
        <p:txBody>
          <a:bodyPr>
            <a:noAutofit/>
          </a:bodyPr>
          <a:lstStyle/>
          <a:p>
            <a:pPr>
              <a:spcBef>
                <a:spcPts val="0"/>
              </a:spcBef>
              <a:buClrTx/>
              <a:buSzPct val="100000"/>
              <a:buFont typeface="Arial" panose="020B0604020202020204" pitchFamily="34" charset="0"/>
              <a:buChar char="•"/>
            </a:pPr>
            <a:r>
              <a:rPr lang="ru-RU" sz="1200" dirty="0"/>
              <a:t>Если подсветить лазером мазок крови на стекле, то возникнет </a:t>
            </a:r>
            <a:r>
              <a:rPr lang="ru-RU" sz="1200" dirty="0">
                <a:solidFill>
                  <a:srgbClr val="21D4DC"/>
                </a:solidFill>
              </a:rPr>
              <a:t>дифракционная картина </a:t>
            </a:r>
            <a:r>
              <a:rPr lang="ru-RU" sz="1200" dirty="0"/>
              <a:t>в виде системы светлых и темных колец, содержащая в себе </a:t>
            </a:r>
            <a:r>
              <a:rPr lang="ru-RU" sz="1200" dirty="0">
                <a:solidFill>
                  <a:srgbClr val="21D4DC"/>
                </a:solidFill>
              </a:rPr>
              <a:t>всю информацию о клетках крови</a:t>
            </a:r>
            <a:r>
              <a:rPr lang="ru-RU" sz="1200" dirty="0"/>
              <a:t>. Это информация о размерах и формах клеток, их химическом составе. Для ее получения используются </a:t>
            </a:r>
            <a:r>
              <a:rPr lang="ru-RU" sz="1200" dirty="0">
                <a:solidFill>
                  <a:srgbClr val="21D4DC"/>
                </a:solidFill>
              </a:rPr>
              <a:t>современные методы обработки изображений</a:t>
            </a:r>
            <a:r>
              <a:rPr lang="ru-RU" sz="1200" dirty="0"/>
              <a:t>.</a:t>
            </a:r>
          </a:p>
          <a:p>
            <a:pPr marL="0" indent="0">
              <a:spcBef>
                <a:spcPts val="0"/>
              </a:spcBef>
              <a:buNone/>
            </a:pPr>
            <a:endParaRPr lang="ru-RU" sz="1200" dirty="0"/>
          </a:p>
          <a:p>
            <a:pPr>
              <a:spcBef>
                <a:spcPts val="0"/>
              </a:spcBef>
              <a:buClr>
                <a:schemeClr val="tx1"/>
              </a:buClr>
              <a:buSzPct val="100000"/>
              <a:buFont typeface="Arial" panose="020B0604020202020204" pitchFamily="34" charset="0"/>
              <a:buChar char="•"/>
            </a:pPr>
            <a:r>
              <a:rPr lang="ru-RU" sz="1200" dirty="0">
                <a:solidFill>
                  <a:prstClr val="black"/>
                </a:solidFill>
                <a:latin typeface="Calibri" pitchFamily="34" charset="0"/>
              </a:rPr>
              <a:t>Если поместить клетки крови в специальный поток жидкости, они будут вытягиваться. При ряде заболеваний (например, </a:t>
            </a:r>
            <a:r>
              <a:rPr lang="ru-RU" sz="1200" dirty="0">
                <a:solidFill>
                  <a:srgbClr val="21D4DC"/>
                </a:solidFill>
                <a:latin typeface="Calibri" pitchFamily="34" charset="0"/>
              </a:rPr>
              <a:t>тропическая малярия)</a:t>
            </a:r>
            <a:r>
              <a:rPr lang="ru-RU" sz="1200" dirty="0">
                <a:solidFill>
                  <a:prstClr val="black"/>
                </a:solidFill>
                <a:latin typeface="Calibri" pitchFamily="34" charset="0"/>
              </a:rPr>
              <a:t> часть клеток не вытягивается совсем. Это </a:t>
            </a:r>
            <a:r>
              <a:rPr lang="ru-RU" sz="1200" dirty="0">
                <a:solidFill>
                  <a:srgbClr val="21D4DC"/>
                </a:solidFill>
                <a:latin typeface="Calibri" pitchFamily="34" charset="0"/>
              </a:rPr>
              <a:t>больные жесткие клетки , их количество и степень повреждения определяется </a:t>
            </a:r>
            <a:r>
              <a:rPr lang="ru-RU" sz="1200" dirty="0">
                <a:solidFill>
                  <a:prstClr val="black"/>
                </a:solidFill>
                <a:latin typeface="Calibri" pitchFamily="34" charset="0"/>
              </a:rPr>
              <a:t>на основе дифракционной картины.</a:t>
            </a:r>
          </a:p>
          <a:p>
            <a:pPr>
              <a:spcBef>
                <a:spcPts val="0"/>
              </a:spcBef>
              <a:buFont typeface="Arial" panose="020B0604020202020204" pitchFamily="34" charset="0"/>
              <a:buChar char="•"/>
            </a:pPr>
            <a:endParaRPr lang="ru-RU" sz="1200" dirty="0">
              <a:solidFill>
                <a:prstClr val="black"/>
              </a:solidFill>
              <a:latin typeface="Calibri" pitchFamily="34" charset="0"/>
            </a:endParaRPr>
          </a:p>
          <a:p>
            <a:pPr>
              <a:spcBef>
                <a:spcPts val="0"/>
              </a:spcBef>
              <a:buClr>
                <a:schemeClr val="tx1"/>
              </a:buClr>
              <a:buSzPct val="100000"/>
              <a:buFont typeface="Arial" panose="020B0604020202020204" pitchFamily="34" charset="0"/>
              <a:buChar char="•"/>
            </a:pPr>
            <a:r>
              <a:rPr lang="ru-RU" sz="1200" dirty="0"/>
              <a:t>Полноценный анализ связан с решением </a:t>
            </a:r>
            <a:r>
              <a:rPr lang="ru-RU" sz="1200" dirty="0">
                <a:solidFill>
                  <a:srgbClr val="21D4DC"/>
                </a:solidFill>
              </a:rPr>
              <a:t>интегральных уравнений, </a:t>
            </a:r>
            <a:r>
              <a:rPr lang="ru-RU" sz="1200" dirty="0"/>
              <a:t>в которых на основе дифракционной картины численно находятся </a:t>
            </a:r>
            <a:r>
              <a:rPr lang="ru-RU" sz="1200" dirty="0">
                <a:solidFill>
                  <a:srgbClr val="21D4DC"/>
                </a:solidFill>
              </a:rPr>
              <a:t>параметры клеток крови</a:t>
            </a:r>
            <a:r>
              <a:rPr lang="ru-RU" sz="1200" dirty="0"/>
              <a:t>. </a:t>
            </a:r>
            <a:r>
              <a:rPr lang="en-US" sz="1200" dirty="0" err="1"/>
              <a:t>Решение</a:t>
            </a:r>
            <a:r>
              <a:rPr lang="en-US" sz="1200" dirty="0"/>
              <a:t> </a:t>
            </a:r>
            <a:r>
              <a:rPr lang="en-US" sz="1200" dirty="0" err="1"/>
              <a:t>задачи</a:t>
            </a:r>
            <a:r>
              <a:rPr lang="en-US" sz="1200" dirty="0"/>
              <a:t> </a:t>
            </a:r>
            <a:r>
              <a:rPr lang="en-US" sz="1200" dirty="0" err="1"/>
              <a:t>диагностики</a:t>
            </a:r>
            <a:r>
              <a:rPr lang="en-US" sz="1200" dirty="0"/>
              <a:t> </a:t>
            </a:r>
            <a:r>
              <a:rPr lang="en-US" sz="1200" dirty="0" err="1"/>
              <a:t>эритроцитов</a:t>
            </a:r>
            <a:r>
              <a:rPr lang="ru-RU" sz="1200" dirty="0"/>
              <a:t> – некорректная задача, которая</a:t>
            </a:r>
            <a:r>
              <a:rPr lang="en-US" sz="1200" dirty="0"/>
              <a:t> </a:t>
            </a:r>
            <a:r>
              <a:rPr lang="ru-RU" sz="1200" dirty="0"/>
              <a:t>эффективно решается на основе </a:t>
            </a:r>
            <a:r>
              <a:rPr lang="en-US" sz="1200" dirty="0" err="1"/>
              <a:t>метод</a:t>
            </a:r>
            <a:r>
              <a:rPr lang="ru-RU" sz="1200" dirty="0"/>
              <a:t>а</a:t>
            </a:r>
            <a:r>
              <a:rPr lang="en-US" sz="1200" dirty="0"/>
              <a:t> </a:t>
            </a:r>
            <a:r>
              <a:rPr lang="en-US" sz="1200" dirty="0" err="1"/>
              <a:t>регуляризации</a:t>
            </a:r>
            <a:r>
              <a:rPr lang="en-US" sz="1200" dirty="0"/>
              <a:t> </a:t>
            </a:r>
            <a:r>
              <a:rPr lang="en-US" sz="1200" dirty="0" err="1"/>
              <a:t>А.Н.Тихонова</a:t>
            </a:r>
            <a:r>
              <a:rPr lang="ru-RU" sz="1200" dirty="0"/>
              <a:t>.</a:t>
            </a:r>
            <a:endParaRPr lang="ru-RU" altLang="ru-RU" sz="1200" dirty="0"/>
          </a:p>
          <a:p>
            <a:pPr marL="0" indent="0">
              <a:spcBef>
                <a:spcPts val="0"/>
              </a:spcBef>
              <a:buNone/>
            </a:pPr>
            <a:endParaRPr lang="ru-RU" sz="1350" dirty="0"/>
          </a:p>
        </p:txBody>
      </p:sp>
      <p:pic>
        <p:nvPicPr>
          <p:cNvPr id="13" name="Рисунок 12"/>
          <p:cNvPicPr>
            <a:picLocks noChangeAspect="1"/>
          </p:cNvPicPr>
          <p:nvPr/>
        </p:nvPicPr>
        <p:blipFill rotWithShape="1">
          <a:blip r:embed="rId3" cstate="print">
            <a:extLst>
              <a:ext uri="{28A0092B-C50C-407E-A947-70E740481C1C}">
                <a14:useLocalDpi xmlns:a14="http://schemas.microsoft.com/office/drawing/2010/main" val="0"/>
              </a:ext>
            </a:extLst>
          </a:blip>
          <a:srcRect r="23517"/>
          <a:stretch/>
        </p:blipFill>
        <p:spPr>
          <a:xfrm>
            <a:off x="1759805" y="1850727"/>
            <a:ext cx="813215" cy="797270"/>
          </a:xfrm>
          <a:prstGeom prst="rect">
            <a:avLst/>
          </a:prstGeom>
        </p:spPr>
      </p:pic>
      <p:pic>
        <p:nvPicPr>
          <p:cNvPr id="16" name="Рисунок 15"/>
          <p:cNvPicPr>
            <a:picLocks noChangeAspect="1"/>
          </p:cNvPicPr>
          <p:nvPr/>
        </p:nvPicPr>
        <p:blipFill rotWithShape="1">
          <a:blip r:embed="rId4" cstate="print">
            <a:extLst>
              <a:ext uri="{28A0092B-C50C-407E-A947-70E740481C1C}">
                <a14:useLocalDpi xmlns:a14="http://schemas.microsoft.com/office/drawing/2010/main" val="0"/>
              </a:ext>
            </a:extLst>
          </a:blip>
          <a:srcRect l="1" r="65134" b="47757"/>
          <a:stretch/>
        </p:blipFill>
        <p:spPr>
          <a:xfrm>
            <a:off x="417566" y="1828047"/>
            <a:ext cx="816430" cy="796324"/>
          </a:xfrm>
          <a:prstGeom prst="rect">
            <a:avLst/>
          </a:prstGeom>
        </p:spPr>
      </p:pic>
      <p:pic>
        <p:nvPicPr>
          <p:cNvPr id="4" name="Рисунок 3">
            <a:extLst>
              <a:ext uri="{FF2B5EF4-FFF2-40B4-BE49-F238E27FC236}">
                <a16:creationId xmlns:a16="http://schemas.microsoft.com/office/drawing/2014/main" id="{DB320189-10F9-4B72-8534-9F6639C4FAAA}"/>
              </a:ext>
            </a:extLst>
          </p:cNvPr>
          <p:cNvPicPr>
            <a:picLocks noChangeAspect="1"/>
          </p:cNvPicPr>
          <p:nvPr/>
        </p:nvPicPr>
        <p:blipFill>
          <a:blip r:embed="rId5"/>
          <a:stretch>
            <a:fillRect/>
          </a:stretch>
        </p:blipFill>
        <p:spPr>
          <a:xfrm>
            <a:off x="344290" y="2698886"/>
            <a:ext cx="2310866" cy="922425"/>
          </a:xfrm>
          <a:prstGeom prst="rect">
            <a:avLst/>
          </a:prstGeom>
        </p:spPr>
      </p:pic>
      <p:sp>
        <p:nvSpPr>
          <p:cNvPr id="26" name="Прямоугольник 9">
            <a:extLst>
              <a:ext uri="{FF2B5EF4-FFF2-40B4-BE49-F238E27FC236}">
                <a16:creationId xmlns:a16="http://schemas.microsoft.com/office/drawing/2014/main" id="{217EF610-588D-459E-BC1A-6D849383E3F6}"/>
              </a:ext>
            </a:extLst>
          </p:cNvPr>
          <p:cNvSpPr/>
          <p:nvPr/>
        </p:nvSpPr>
        <p:spPr>
          <a:xfrm>
            <a:off x="164230" y="3987434"/>
            <a:ext cx="6777372" cy="323165"/>
          </a:xfrm>
          <a:prstGeom prst="rect">
            <a:avLst/>
          </a:prstGeom>
        </p:spPr>
        <p:txBody>
          <a:bodyPr wrap="square">
            <a:spAutoFit/>
          </a:bodyPr>
          <a:lstStyle/>
          <a:p>
            <a:pPr>
              <a:defRPr/>
            </a:pPr>
            <a:r>
              <a:rPr lang="en-US" sz="1500" dirty="0">
                <a:solidFill>
                  <a:prstClr val="black"/>
                </a:solidFill>
                <a:latin typeface="Calibri" pitchFamily="34" charset="0"/>
              </a:rPr>
              <a:t> </a:t>
            </a:r>
            <a:endParaRPr lang="ru-RU" sz="1500" dirty="0">
              <a:solidFill>
                <a:prstClr val="black"/>
              </a:solidFill>
              <a:latin typeface="Calibri" panose="020F0502020204030204" pitchFamily="34" charset="0"/>
            </a:endParaRPr>
          </a:p>
        </p:txBody>
      </p:sp>
      <p:sp>
        <p:nvSpPr>
          <p:cNvPr id="27" name="Содержимое 9">
            <a:extLst>
              <a:ext uri="{FF2B5EF4-FFF2-40B4-BE49-F238E27FC236}">
                <a16:creationId xmlns:a16="http://schemas.microsoft.com/office/drawing/2014/main" id="{E6320175-4D6B-40CD-B6BC-52171BD0A470}"/>
              </a:ext>
            </a:extLst>
          </p:cNvPr>
          <p:cNvSpPr txBox="1">
            <a:spLocks/>
          </p:cNvSpPr>
          <p:nvPr/>
        </p:nvSpPr>
        <p:spPr>
          <a:xfrm>
            <a:off x="2771648" y="4437112"/>
            <a:ext cx="6226924" cy="154366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ru-RU" sz="1200" dirty="0"/>
              <a:t>Исследования проводятся совместно с </a:t>
            </a:r>
            <a:r>
              <a:rPr lang="ru-RU" sz="1200" dirty="0">
                <a:solidFill>
                  <a:srgbClr val="21D4DC"/>
                </a:solidFill>
              </a:rPr>
              <a:t>международным лазерным центром физфака МГУ </a:t>
            </a:r>
            <a:r>
              <a:rPr lang="ru-RU" sz="1200" dirty="0"/>
              <a:t>и кафедрой физиологии и общей патологии </a:t>
            </a:r>
            <a:r>
              <a:rPr lang="ru-RU" sz="1200" dirty="0">
                <a:solidFill>
                  <a:srgbClr val="21D4DC"/>
                </a:solidFill>
              </a:rPr>
              <a:t>факультета фундаментальной медицины МГУ</a:t>
            </a:r>
            <a:r>
              <a:rPr lang="ru-RU" sz="1200" dirty="0"/>
              <a:t> по разработке теоретических основ прибора для экспресс диагностики параметров крови.</a:t>
            </a:r>
            <a:r>
              <a:rPr lang="ru-RU" sz="1200" dirty="0">
                <a:solidFill>
                  <a:prstClr val="black"/>
                </a:solidFill>
                <a:latin typeface="Calibri" pitchFamily="34" charset="0"/>
              </a:rPr>
              <a:t> </a:t>
            </a:r>
          </a:p>
          <a:p>
            <a:pPr>
              <a:spcBef>
                <a:spcPts val="0"/>
              </a:spcBef>
            </a:pPr>
            <a:endParaRPr lang="ru-RU" sz="1200" dirty="0">
              <a:solidFill>
                <a:prstClr val="black"/>
              </a:solidFill>
              <a:latin typeface="Calibri" pitchFamily="34" charset="0"/>
            </a:endParaRPr>
          </a:p>
          <a:p>
            <a:pPr>
              <a:spcBef>
                <a:spcPts val="0"/>
              </a:spcBef>
            </a:pPr>
            <a:r>
              <a:rPr lang="ru-RU" sz="1200" dirty="0">
                <a:solidFill>
                  <a:prstClr val="black"/>
                </a:solidFill>
                <a:latin typeface="Calibri" pitchFamily="34" charset="0"/>
              </a:rPr>
              <a:t>За последние годы в ходе исследований получены </a:t>
            </a:r>
            <a:r>
              <a:rPr lang="ru-RU" sz="1200" dirty="0">
                <a:solidFill>
                  <a:srgbClr val="21D4DC"/>
                </a:solidFill>
                <a:latin typeface="Calibri" pitchFamily="34" charset="0"/>
              </a:rPr>
              <a:t>2 патента на изобретение</a:t>
            </a:r>
            <a:r>
              <a:rPr lang="ru-RU" sz="1200" dirty="0">
                <a:solidFill>
                  <a:prstClr val="black"/>
                </a:solidFill>
                <a:latin typeface="Calibri" pitchFamily="34" charset="0"/>
              </a:rPr>
              <a:t>, выиграны </a:t>
            </a:r>
            <a:r>
              <a:rPr lang="ru-RU" sz="1200" dirty="0">
                <a:solidFill>
                  <a:srgbClr val="21D4DC"/>
                </a:solidFill>
                <a:latin typeface="Calibri" pitchFamily="34" charset="0"/>
              </a:rPr>
              <a:t>7 научных грантов</a:t>
            </a:r>
            <a:r>
              <a:rPr lang="ru-RU" sz="1200" dirty="0">
                <a:solidFill>
                  <a:prstClr val="black"/>
                </a:solidFill>
                <a:latin typeface="Calibri" pitchFamily="34" charset="0"/>
              </a:rPr>
              <a:t>, опубликованы </a:t>
            </a:r>
            <a:r>
              <a:rPr lang="ru-RU" sz="1200" dirty="0">
                <a:solidFill>
                  <a:srgbClr val="21D4DC"/>
                </a:solidFill>
                <a:latin typeface="Calibri" pitchFamily="34" charset="0"/>
              </a:rPr>
              <a:t>более 20 научных статей</a:t>
            </a:r>
            <a:r>
              <a:rPr lang="ru-RU" sz="1200" dirty="0">
                <a:solidFill>
                  <a:prstClr val="black"/>
                </a:solidFill>
                <a:latin typeface="Calibri" pitchFamily="34" charset="0"/>
              </a:rPr>
              <a:t>. Будущее широкое применение данной разработки в медицине позволит существенно </a:t>
            </a:r>
            <a:r>
              <a:rPr lang="ru-RU" sz="1200" dirty="0">
                <a:solidFill>
                  <a:srgbClr val="21D4DC"/>
                </a:solidFill>
                <a:latin typeface="Calibri" pitchFamily="34" charset="0"/>
              </a:rPr>
              <a:t>улучшить терапию более 40 миллионов людей </a:t>
            </a:r>
            <a:r>
              <a:rPr lang="ru-RU" sz="1200" dirty="0">
                <a:solidFill>
                  <a:prstClr val="black"/>
                </a:solidFill>
                <a:latin typeface="Calibri" pitchFamily="34" charset="0"/>
              </a:rPr>
              <a:t>на Земле в год. </a:t>
            </a:r>
          </a:p>
          <a:p>
            <a:pPr>
              <a:spcBef>
                <a:spcPts val="0"/>
              </a:spcBef>
            </a:pPr>
            <a:endParaRPr lang="ru-RU" sz="1200" dirty="0"/>
          </a:p>
          <a:p>
            <a:pPr>
              <a:spcBef>
                <a:spcPts val="0"/>
              </a:spcBef>
            </a:pPr>
            <a:endParaRPr lang="ru-RU" sz="1350" dirty="0"/>
          </a:p>
        </p:txBody>
      </p:sp>
      <p:pic>
        <p:nvPicPr>
          <p:cNvPr id="6" name="Рисунок 5">
            <a:extLst>
              <a:ext uri="{FF2B5EF4-FFF2-40B4-BE49-F238E27FC236}">
                <a16:creationId xmlns:a16="http://schemas.microsoft.com/office/drawing/2014/main" id="{99DEE165-21CD-4AE4-8214-E4D25A29E0B7}"/>
              </a:ext>
            </a:extLst>
          </p:cNvPr>
          <p:cNvPicPr>
            <a:picLocks noChangeAspect="1"/>
          </p:cNvPicPr>
          <p:nvPr/>
        </p:nvPicPr>
        <p:blipFill>
          <a:blip r:embed="rId6"/>
          <a:stretch>
            <a:fillRect/>
          </a:stretch>
        </p:blipFill>
        <p:spPr>
          <a:xfrm>
            <a:off x="231243" y="3698366"/>
            <a:ext cx="2408790" cy="1209968"/>
          </a:xfrm>
          <a:prstGeom prst="rect">
            <a:avLst/>
          </a:prstGeom>
        </p:spPr>
      </p:pic>
      <p:pic>
        <p:nvPicPr>
          <p:cNvPr id="28" name="Рисунок 27">
            <a:extLst>
              <a:ext uri="{FF2B5EF4-FFF2-40B4-BE49-F238E27FC236}">
                <a16:creationId xmlns:a16="http://schemas.microsoft.com/office/drawing/2014/main" id="{E49FCA6C-4797-4CF5-B3EA-8E62551DB714}"/>
              </a:ext>
            </a:extLst>
          </p:cNvPr>
          <p:cNvPicPr>
            <a:picLocks noChangeAspect="1"/>
          </p:cNvPicPr>
          <p:nvPr/>
        </p:nvPicPr>
        <p:blipFill>
          <a:blip r:embed="rId7"/>
          <a:stretch>
            <a:fillRect/>
          </a:stretch>
        </p:blipFill>
        <p:spPr>
          <a:xfrm>
            <a:off x="506033" y="4969099"/>
            <a:ext cx="1603174" cy="1119944"/>
          </a:xfrm>
          <a:prstGeom prst="rect">
            <a:avLst/>
          </a:prstGeom>
        </p:spPr>
      </p:pic>
    </p:spTree>
    <p:extLst>
      <p:ext uri="{BB962C8B-B14F-4D97-AF65-F5344CB8AC3E}">
        <p14:creationId xmlns:p14="http://schemas.microsoft.com/office/powerpoint/2010/main" val="1603412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228600"/>
            <a:ext cx="9144000" cy="990600"/>
          </a:xfrm>
        </p:spPr>
        <p:txBody>
          <a:bodyPr>
            <a:normAutofit/>
          </a:bodyPr>
          <a:lstStyle/>
          <a:p>
            <a:r>
              <a:rPr lang="ru-RU" sz="2400" dirty="0">
                <a:solidFill>
                  <a:schemeClr val="accent2"/>
                </a:solidFill>
              </a:rPr>
              <a:t>Зрение как формирование изображения оптической системой глаза </a:t>
            </a:r>
          </a:p>
        </p:txBody>
      </p:sp>
      <p:pic>
        <p:nvPicPr>
          <p:cNvPr id="9" name="Объект 3"/>
          <p:cNvPicPr>
            <a:picLocks noChangeAspect="1"/>
          </p:cNvPicPr>
          <p:nvPr/>
        </p:nvPicPr>
        <p:blipFill rotWithShape="1">
          <a:blip r:embed="rId3" cstate="print">
            <a:extLst>
              <a:ext uri="{28A0092B-C50C-407E-A947-70E740481C1C}">
                <a14:useLocalDpi xmlns:a14="http://schemas.microsoft.com/office/drawing/2010/main" val="0"/>
              </a:ext>
            </a:extLst>
          </a:blip>
          <a:srcRect l="21585" t="5087" r="21823" b="9719"/>
          <a:stretch/>
        </p:blipFill>
        <p:spPr>
          <a:xfrm>
            <a:off x="295277" y="1771650"/>
            <a:ext cx="2486024" cy="2478940"/>
          </a:xfrm>
          <a:prstGeom prst="rect">
            <a:avLst/>
          </a:prstGeom>
        </p:spPr>
      </p:pic>
      <p:sp>
        <p:nvSpPr>
          <p:cNvPr id="10" name="Содержимое 9"/>
          <p:cNvSpPr>
            <a:spLocks noGrp="1"/>
          </p:cNvSpPr>
          <p:nvPr>
            <p:ph sz="quarter" idx="1"/>
          </p:nvPr>
        </p:nvSpPr>
        <p:spPr>
          <a:xfrm>
            <a:off x="2800350" y="1600200"/>
            <a:ext cx="6343650" cy="5391150"/>
          </a:xfrm>
        </p:spPr>
        <p:txBody>
          <a:bodyPr>
            <a:noAutofit/>
          </a:bodyPr>
          <a:lstStyle/>
          <a:p>
            <a:pPr>
              <a:spcBef>
                <a:spcPts val="0"/>
              </a:spcBef>
            </a:pPr>
            <a:r>
              <a:rPr lang="ru-RU" sz="1600" dirty="0"/>
              <a:t>Каждый студент не раз посещал офтальмолога и проверял </a:t>
            </a:r>
            <a:r>
              <a:rPr lang="ru-RU" sz="1600" cap="all" dirty="0">
                <a:solidFill>
                  <a:schemeClr val="accent3"/>
                </a:solidFill>
              </a:rPr>
              <a:t>зрение</a:t>
            </a:r>
            <a:r>
              <a:rPr lang="ru-RU" sz="1600" dirty="0"/>
              <a:t>. Однако простейший эксперимент можно провести не отходя от компьютера. Если на разном расстоянии от экрана в изображении слева </a:t>
            </a:r>
            <a:r>
              <a:rPr lang="ru-RU" sz="1600" dirty="0">
                <a:solidFill>
                  <a:schemeClr val="accent3"/>
                </a:solidFill>
              </a:rPr>
              <a:t>четко виден центр сходящихся спиц</a:t>
            </a:r>
            <a:r>
              <a:rPr lang="ru-RU" sz="1600" dirty="0"/>
              <a:t>, </a:t>
            </a:r>
            <a:r>
              <a:rPr lang="ru-RU" sz="1600" dirty="0">
                <a:solidFill>
                  <a:schemeClr val="accent3"/>
                </a:solidFill>
              </a:rPr>
              <a:t>то зрение в порядке</a:t>
            </a:r>
            <a:r>
              <a:rPr lang="ru-RU" sz="1600" dirty="0"/>
              <a:t>. </a:t>
            </a:r>
          </a:p>
          <a:p>
            <a:pPr>
              <a:spcBef>
                <a:spcPts val="0"/>
              </a:spcBef>
            </a:pPr>
            <a:r>
              <a:rPr lang="ru-RU" sz="1600" dirty="0"/>
              <a:t>Однако многие увидят, что изображение в центре </a:t>
            </a:r>
            <a:r>
              <a:rPr lang="ru-RU" sz="1600" dirty="0">
                <a:solidFill>
                  <a:schemeClr val="accent3"/>
                </a:solidFill>
              </a:rPr>
              <a:t>ИНВЕРТИРОВАЛОСЬ</a:t>
            </a:r>
            <a:r>
              <a:rPr lang="ru-RU" sz="1600" dirty="0"/>
              <a:t> (светлое стало темным и наоборот), причем чем дальше от экрана, тем крупнее область инверсии. </a:t>
            </a:r>
          </a:p>
          <a:p>
            <a:pPr>
              <a:spcBef>
                <a:spcPts val="0"/>
              </a:spcBef>
            </a:pPr>
            <a:r>
              <a:rPr lang="ru-RU" sz="1600" dirty="0"/>
              <a:t>Причина состоит в том, что </a:t>
            </a:r>
            <a:r>
              <a:rPr lang="ru-RU" sz="1600" dirty="0">
                <a:solidFill>
                  <a:schemeClr val="accent3"/>
                </a:solidFill>
              </a:rPr>
              <a:t>оптическая система глаза неидеальна </a:t>
            </a:r>
            <a:r>
              <a:rPr lang="ru-RU" sz="1600" dirty="0"/>
              <a:t>и луч света фокусируется хрусталиком перед или после слоя чувствительных рецепторов.</a:t>
            </a:r>
          </a:p>
          <a:p>
            <a:pPr>
              <a:spcBef>
                <a:spcPts val="0"/>
              </a:spcBef>
            </a:pPr>
            <a:r>
              <a:rPr lang="ru-RU" sz="1600" dirty="0"/>
              <a:t>Если в случае глаза человека проблема решается </a:t>
            </a:r>
            <a:r>
              <a:rPr lang="ru-RU" sz="1600" dirty="0">
                <a:solidFill>
                  <a:schemeClr val="accent3"/>
                </a:solidFill>
              </a:rPr>
              <a:t>подбором очков</a:t>
            </a:r>
            <a:r>
              <a:rPr lang="ru-RU" sz="1600" dirty="0"/>
              <a:t>, то в более общей ситуации исправления изображений, получаемых от различных оптических устройств, применяются </a:t>
            </a:r>
            <a:r>
              <a:rPr lang="ru-RU" sz="1600" dirty="0">
                <a:solidFill>
                  <a:schemeClr val="accent3"/>
                </a:solidFill>
              </a:rPr>
              <a:t>математические и компьютерные методы моделирования </a:t>
            </a:r>
            <a:r>
              <a:rPr lang="ru-RU" sz="1600" dirty="0"/>
              <a:t>ОПТИЧЕСКОЙ СИСТЕМЫ формирования изображений. </a:t>
            </a:r>
          </a:p>
          <a:p>
            <a:pPr>
              <a:spcBef>
                <a:spcPts val="0"/>
              </a:spcBef>
            </a:pPr>
            <a:r>
              <a:rPr lang="ru-RU" sz="1600" dirty="0"/>
              <a:t>Далее приводится пример модели </a:t>
            </a:r>
            <a:r>
              <a:rPr lang="en-US" sz="1600" dirty="0">
                <a:solidFill>
                  <a:schemeClr val="accent3"/>
                </a:solidFill>
              </a:rPr>
              <a:t>3-D </a:t>
            </a:r>
            <a:r>
              <a:rPr lang="ru-RU" sz="1600" dirty="0">
                <a:solidFill>
                  <a:schemeClr val="accent3"/>
                </a:solidFill>
              </a:rPr>
              <a:t>оптической системы для исследования глазного дна человека</a:t>
            </a:r>
            <a:r>
              <a:rPr lang="ru-RU" sz="1600" dirty="0"/>
              <a:t>, которая разрабатывается на кафедре в сотрудничестве с кафедрой медицинской физики физфака МГУ и кафедры офтальмологии факультета фундаментальной медицины МГУ.</a:t>
            </a:r>
          </a:p>
          <a:p>
            <a:pPr>
              <a:spcBef>
                <a:spcPts val="0"/>
              </a:spcBef>
            </a:pPr>
            <a:endParaRPr lang="ru-RU" sz="1800" dirty="0"/>
          </a:p>
        </p:txBody>
      </p:sp>
      <p:sp>
        <p:nvSpPr>
          <p:cNvPr id="11" name="Стрелка вправо 10"/>
          <p:cNvSpPr/>
          <p:nvPr/>
        </p:nvSpPr>
        <p:spPr>
          <a:xfrm>
            <a:off x="1141761" y="4853847"/>
            <a:ext cx="857636" cy="651164"/>
          </a:xfrm>
          <a:prstGeom prst="right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2" name="TextBox 11"/>
          <p:cNvSpPr txBox="1"/>
          <p:nvPr/>
        </p:nvSpPr>
        <p:spPr>
          <a:xfrm>
            <a:off x="0" y="6142203"/>
            <a:ext cx="311169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0BD0D9"/>
                </a:solidFill>
                <a:effectLst/>
                <a:uLnTx/>
                <a:uFillTx/>
                <a:latin typeface="Calibri" panose="020F0502020204030204" pitchFamily="34" charset="0"/>
                <a:ea typeface="+mn-ea"/>
                <a:cs typeface="+mn-cs"/>
              </a:rPr>
              <a:t>Пример восстановления фрагмента размытого изображения глазного дна</a:t>
            </a:r>
          </a:p>
        </p:txBody>
      </p:sp>
      <p:pic>
        <p:nvPicPr>
          <p:cNvPr id="14" name="Рисунок 13"/>
          <p:cNvPicPr/>
          <p:nvPr/>
        </p:nvPicPr>
        <p:blipFill>
          <a:blip r:embed="rId4" cstate="print">
            <a:extLst>
              <a:ext uri="{28A0092B-C50C-407E-A947-70E740481C1C}">
                <a14:useLocalDpi xmlns:a14="http://schemas.microsoft.com/office/drawing/2010/main" val="0"/>
              </a:ext>
            </a:extLst>
          </a:blip>
          <a:stretch>
            <a:fillRect/>
          </a:stretch>
        </p:blipFill>
        <p:spPr>
          <a:xfrm>
            <a:off x="0" y="4619767"/>
            <a:ext cx="1480782" cy="1357953"/>
          </a:xfrm>
          <a:prstGeom prst="rect">
            <a:avLst/>
          </a:prstGeom>
          <a:scene3d>
            <a:camera prst="isometricOffAxis2Right"/>
            <a:lightRig rig="threePt" dir="t"/>
          </a:scene3d>
        </p:spPr>
      </p:pic>
      <p:pic>
        <p:nvPicPr>
          <p:cNvPr id="15" name="Рисунок 14"/>
          <p:cNvPicPr/>
          <p:nvPr/>
        </p:nvPicPr>
        <p:blipFill>
          <a:blip r:embed="rId5" cstate="print">
            <a:extLst>
              <a:ext uri="{28A0092B-C50C-407E-A947-70E740481C1C}">
                <a14:useLocalDpi xmlns:a14="http://schemas.microsoft.com/office/drawing/2010/main" val="0"/>
              </a:ext>
            </a:extLst>
          </a:blip>
          <a:stretch>
            <a:fillRect/>
          </a:stretch>
        </p:blipFill>
        <p:spPr>
          <a:xfrm>
            <a:off x="1675255" y="4619768"/>
            <a:ext cx="1313603" cy="1341828"/>
          </a:xfrm>
          <a:prstGeom prst="rect">
            <a:avLst/>
          </a:prstGeom>
          <a:scene3d>
            <a:camera prst="isometricOffAxis2Right"/>
            <a:lightRig rig="threePt" dir="t"/>
          </a:scene3d>
        </p:spPr>
      </p:pic>
    </p:spTree>
    <p:extLst>
      <p:ext uri="{BB962C8B-B14F-4D97-AF65-F5344CB8AC3E}">
        <p14:creationId xmlns:p14="http://schemas.microsoft.com/office/powerpoint/2010/main" val="2515440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59" y="260648"/>
            <a:ext cx="8351687" cy="990600"/>
          </a:xfrm>
        </p:spPr>
        <p:txBody>
          <a:bodyPr>
            <a:normAutofit fontScale="90000"/>
          </a:bodyPr>
          <a:lstStyle/>
          <a:p>
            <a:r>
              <a:rPr lang="ru-RU" sz="2800" dirty="0">
                <a:solidFill>
                  <a:schemeClr val="accent2"/>
                </a:solidFill>
                <a:latin typeface="Calibri" pitchFamily="34" charset="0"/>
              </a:rPr>
              <a:t>Математическая модель оптической системы формирования изображений </a:t>
            </a:r>
            <a:r>
              <a:rPr lang="en-US" sz="2800" dirty="0">
                <a:solidFill>
                  <a:schemeClr val="accent2"/>
                </a:solidFill>
                <a:latin typeface="Calibri" pitchFamily="34" charset="0"/>
              </a:rPr>
              <a:t>3-D </a:t>
            </a:r>
            <a:r>
              <a:rPr lang="ru-RU" sz="2800" dirty="0">
                <a:solidFill>
                  <a:schemeClr val="accent2"/>
                </a:solidFill>
                <a:latin typeface="Calibri" pitchFamily="34" charset="0"/>
              </a:rPr>
              <a:t>полупрозрачных объектов</a:t>
            </a:r>
            <a:endParaRPr lang="ru-RU" sz="2800" dirty="0">
              <a:solidFill>
                <a:schemeClr val="accent2"/>
              </a:solidFill>
            </a:endParaRPr>
          </a:p>
        </p:txBody>
      </p:sp>
      <p:sp>
        <p:nvSpPr>
          <p:cNvPr id="10" name="Прямоугольник 9"/>
          <p:cNvSpPr/>
          <p:nvPr/>
        </p:nvSpPr>
        <p:spPr>
          <a:xfrm>
            <a:off x="0" y="5196188"/>
            <a:ext cx="914400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Задача секционирования описывается как обратная задача для </a:t>
            </a:r>
            <a:r>
              <a:rPr kumimoji="0" lang="ru-RU" sz="1600" b="0" i="0" u="none" strike="noStrike" kern="1200" cap="none" spc="0" normalizeH="0" baseline="0" noProof="0" dirty="0">
                <a:ln>
                  <a:noFill/>
                </a:ln>
                <a:solidFill>
                  <a:srgbClr val="0BD0D9"/>
                </a:solidFill>
                <a:effectLst/>
                <a:uLnTx/>
                <a:uFillTx/>
                <a:latin typeface="Calibri" pitchFamily="34" charset="0"/>
                <a:ea typeface="+mn-ea"/>
                <a:cs typeface="+mn-cs"/>
              </a:rPr>
              <a:t>интегрального уравнения 3</a:t>
            </a:r>
            <a:r>
              <a:rPr kumimoji="0" lang="en-US" sz="1600" b="0" i="0" u="none" strike="noStrike" kern="1200" cap="none" spc="0" normalizeH="0" baseline="0" noProof="0" dirty="0">
                <a:ln>
                  <a:noFill/>
                </a:ln>
                <a:solidFill>
                  <a:srgbClr val="0BD0D9"/>
                </a:solidFill>
                <a:effectLst/>
                <a:uLnTx/>
                <a:uFillTx/>
                <a:latin typeface="Calibri" pitchFamily="34" charset="0"/>
                <a:ea typeface="+mn-ea"/>
                <a:cs typeface="+mn-cs"/>
              </a:rPr>
              <a:t>-D </a:t>
            </a:r>
            <a:r>
              <a:rPr kumimoji="0" lang="ru-RU" sz="1600" b="0" i="0" u="none" strike="noStrike" kern="1200" cap="none" spc="0" normalizeH="0" baseline="0" noProof="0" dirty="0">
                <a:ln>
                  <a:noFill/>
                </a:ln>
                <a:solidFill>
                  <a:srgbClr val="0BD0D9"/>
                </a:solidFill>
                <a:effectLst/>
                <a:uLnTx/>
                <a:uFillTx/>
                <a:latin typeface="Calibri" pitchFamily="34" charset="0"/>
                <a:ea typeface="+mn-ea"/>
                <a:cs typeface="+mn-cs"/>
              </a:rPr>
              <a:t>свертки</a:t>
            </a:r>
            <a:r>
              <a:rPr kumimoji="0" lang="en-US" sz="1600" b="0" i="0" u="none" strike="noStrike" kern="1200" cap="none" spc="0" normalizeH="0" baseline="0" noProof="0" dirty="0">
                <a:ln>
                  <a:noFill/>
                </a:ln>
                <a:solidFill>
                  <a:srgbClr val="0BD0D9"/>
                </a:solidFill>
                <a:effectLst/>
                <a:uLnTx/>
                <a:uFillTx/>
                <a:latin typeface="Calibri" pitchFamily="34" charset="0"/>
                <a:ea typeface="+mn-ea"/>
                <a:cs typeface="+mn-cs"/>
              </a:rPr>
              <a:t>:</a:t>
            </a:r>
            <a:endParaRPr kumimoji="0" lang="ru-RU" sz="1600" b="0" i="0" u="none" strike="noStrike" kern="1200" cap="none" spc="0" normalizeH="0" baseline="0" noProof="0" dirty="0">
              <a:ln>
                <a:noFill/>
              </a:ln>
              <a:solidFill>
                <a:srgbClr val="0BD0D9"/>
              </a:solidFill>
              <a:effectLst/>
              <a:uLnTx/>
              <a:uFillTx/>
              <a:latin typeface="Calibri" pitchFamily="34" charset="0"/>
              <a:ea typeface="+mn-ea"/>
              <a:cs typeface="+mn-cs"/>
            </a:endParaRPr>
          </a:p>
        </p:txBody>
      </p:sp>
      <p:sp>
        <p:nvSpPr>
          <p:cNvPr id="7" name="Прямоугольник 9"/>
          <p:cNvSpPr/>
          <p:nvPr/>
        </p:nvSpPr>
        <p:spPr>
          <a:xfrm>
            <a:off x="107504" y="1556792"/>
            <a:ext cx="9036496"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Для исследования 3-</a:t>
            </a: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mn-cs"/>
              </a:rPr>
              <a:t>D </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структуры живого глаза используется адаптивная оптическая система с переменным фокусным расстоянием, способная регистрировать </a:t>
            </a:r>
            <a:r>
              <a:rPr kumimoji="0" lang="ru-RU" sz="1600" b="0" i="0" u="none" strike="noStrike" kern="1200" cap="none" spc="0" normalizeH="0" baseline="0" noProof="0" dirty="0">
                <a:ln>
                  <a:noFill/>
                </a:ln>
                <a:solidFill>
                  <a:srgbClr val="0BD0D9"/>
                </a:solidFill>
                <a:effectLst/>
                <a:uLnTx/>
                <a:uFillTx/>
                <a:latin typeface="Calibri" pitchFamily="34" charset="0"/>
                <a:ea typeface="+mn-ea"/>
                <a:cs typeface="+mn-cs"/>
              </a:rPr>
              <a:t>стек слоев </a:t>
            </a:r>
            <a:r>
              <a:rPr kumimoji="0" lang="en-US" sz="1600" b="0" i="0" u="none" strike="noStrike" kern="1200" cap="none" spc="0" normalizeH="0" baseline="0" noProof="0" dirty="0">
                <a:ln>
                  <a:noFill/>
                </a:ln>
                <a:solidFill>
                  <a:srgbClr val="0BD0D9"/>
                </a:solidFill>
                <a:effectLst/>
                <a:uLnTx/>
                <a:uFillTx/>
                <a:latin typeface="Calibri" pitchFamily="34" charset="0"/>
                <a:ea typeface="+mn-ea"/>
                <a:cs typeface="+mn-cs"/>
              </a:rPr>
              <a:t>3-D </a:t>
            </a:r>
            <a:r>
              <a:rPr kumimoji="0" lang="ru-RU" sz="1600" b="0" i="0" u="none" strike="noStrike" kern="1200" cap="none" spc="0" normalizeH="0" baseline="0" noProof="0" dirty="0">
                <a:ln>
                  <a:noFill/>
                </a:ln>
                <a:solidFill>
                  <a:srgbClr val="0BD0D9"/>
                </a:solidFill>
                <a:effectLst/>
                <a:uLnTx/>
                <a:uFillTx/>
                <a:latin typeface="Calibri" pitchFamily="34" charset="0"/>
                <a:ea typeface="+mn-ea"/>
                <a:cs typeface="+mn-cs"/>
              </a:rPr>
              <a:t>объекта по глубине</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Важный этап компьютерной постобработки  - </a:t>
            </a:r>
            <a:r>
              <a:rPr kumimoji="0" lang="ru-RU" sz="1600" b="0" i="0" u="none" strike="noStrike" kern="1200" cap="none" spc="0" normalizeH="0" baseline="0" noProof="0" dirty="0">
                <a:ln>
                  <a:noFill/>
                </a:ln>
                <a:solidFill>
                  <a:srgbClr val="0BD0D9"/>
                </a:solidFill>
                <a:effectLst/>
                <a:uLnTx/>
                <a:uFillTx/>
                <a:latin typeface="Calibri" pitchFamily="34" charset="0"/>
                <a:ea typeface="+mn-ea"/>
                <a:cs typeface="+mn-cs"/>
              </a:rPr>
              <a:t>секционирование</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 т.е. </a:t>
            </a:r>
            <a:r>
              <a:rPr kumimoji="0" lang="ru-RU" sz="1600" b="0" i="0" u="none" strike="noStrike" kern="1200" cap="none" spc="0" normalizeH="0" baseline="0" noProof="0" dirty="0">
                <a:ln>
                  <a:noFill/>
                </a:ln>
                <a:solidFill>
                  <a:srgbClr val="0BD0D9"/>
                </a:solidFill>
                <a:effectLst/>
                <a:uLnTx/>
                <a:uFillTx/>
                <a:latin typeface="Calibri" pitchFamily="34" charset="0"/>
                <a:ea typeface="+mn-ea"/>
                <a:cs typeface="+mn-cs"/>
              </a:rPr>
              <a:t>отделение искомого изображения </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слоя от размытых изображений </a:t>
            </a:r>
            <a:r>
              <a:rPr kumimoji="0" lang="ru-RU" sz="1600" b="0" i="0" u="none" strike="noStrike" kern="1200" cap="none" spc="0" normalizeH="0" baseline="0" noProof="0" dirty="0">
                <a:ln>
                  <a:noFill/>
                </a:ln>
                <a:solidFill>
                  <a:srgbClr val="0BD0D9"/>
                </a:solidFill>
                <a:effectLst/>
                <a:uLnTx/>
                <a:uFillTx/>
                <a:latin typeface="Calibri" pitchFamily="34" charset="0"/>
                <a:ea typeface="+mn-ea"/>
                <a:cs typeface="+mn-cs"/>
              </a:rPr>
              <a:t>соседних сечений</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a:t>
            </a:r>
            <a:endParaRPr kumimoji="0" lang="en-US" sz="16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mn-cs"/>
              </a:rPr>
              <a:t> </a:t>
            </a:r>
            <a:endParaRPr kumimoji="0" lang="ru-RU"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16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aphicFrame>
        <p:nvGraphicFramePr>
          <p:cNvPr id="71681" name="Object 1"/>
          <p:cNvGraphicFramePr>
            <a:graphicFrameLocks noChangeAspect="1"/>
          </p:cNvGraphicFramePr>
          <p:nvPr/>
        </p:nvGraphicFramePr>
        <p:xfrm>
          <a:off x="603680" y="5472756"/>
          <a:ext cx="3251467" cy="328800"/>
        </p:xfrm>
        <a:graphic>
          <a:graphicData uri="http://schemas.openxmlformats.org/presentationml/2006/ole">
            <mc:AlternateContent xmlns:mc="http://schemas.openxmlformats.org/markup-compatibility/2006">
              <mc:Choice xmlns:v="urn:schemas-microsoft-com:vml" Requires="v">
                <p:oleObj name="Формула" r:id="rId3" imgW="1701800" imgH="177800" progId="">
                  <p:embed/>
                </p:oleObj>
              </mc:Choice>
              <mc:Fallback>
                <p:oleObj name="Формула" r:id="rId3" imgW="1701800" imgH="177800" progId="">
                  <p:embed/>
                  <p:pic>
                    <p:nvPicPr>
                      <p:cNvPr id="71681"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680" y="5472756"/>
                        <a:ext cx="3251467" cy="32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ctangle 15"/>
          <p:cNvSpPr/>
          <p:nvPr/>
        </p:nvSpPr>
        <p:spPr>
          <a:xfrm>
            <a:off x="5462986" y="5453876"/>
            <a:ext cx="352994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наблюдаемый слой на глубине </a:t>
            </a: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mn-cs"/>
              </a:rPr>
              <a:t>z</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a:t>
            </a:r>
          </a:p>
        </p:txBody>
      </p:sp>
      <p:sp>
        <p:nvSpPr>
          <p:cNvPr id="71691" name="Rectangle 1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aphicFrame>
        <p:nvGraphicFramePr>
          <p:cNvPr id="71690" name="Object 10"/>
          <p:cNvGraphicFramePr>
            <a:graphicFrameLocks noChangeAspect="1"/>
          </p:cNvGraphicFramePr>
          <p:nvPr/>
        </p:nvGraphicFramePr>
        <p:xfrm>
          <a:off x="4580362" y="5480761"/>
          <a:ext cx="975373" cy="337629"/>
        </p:xfrm>
        <a:graphic>
          <a:graphicData uri="http://schemas.openxmlformats.org/presentationml/2006/ole">
            <mc:AlternateContent xmlns:mc="http://schemas.openxmlformats.org/markup-compatibility/2006">
              <mc:Choice xmlns:v="urn:schemas-microsoft-com:vml" Requires="v">
                <p:oleObj name="Формула" r:id="rId5" imgW="494870" imgH="177646" progId="">
                  <p:embed/>
                </p:oleObj>
              </mc:Choice>
              <mc:Fallback>
                <p:oleObj name="Формула" r:id="rId5" imgW="494870" imgH="177646" progId="">
                  <p:embed/>
                  <p:pic>
                    <p:nvPicPr>
                      <p:cNvPr id="7169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0362" y="5480761"/>
                        <a:ext cx="975373" cy="33762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ectangle 18"/>
          <p:cNvSpPr/>
          <p:nvPr/>
        </p:nvSpPr>
        <p:spPr>
          <a:xfrm>
            <a:off x="1172176" y="5743050"/>
            <a:ext cx="173669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 искомый </a:t>
            </a: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mn-cs"/>
              </a:rPr>
              <a:t>z-</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слой</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a:t>
            </a:r>
          </a:p>
        </p:txBody>
      </p:sp>
      <p:sp>
        <p:nvSpPr>
          <p:cNvPr id="71693"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aphicFrame>
        <p:nvGraphicFramePr>
          <p:cNvPr id="71692" name="Object 12"/>
          <p:cNvGraphicFramePr>
            <a:graphicFrameLocks noChangeAspect="1"/>
          </p:cNvGraphicFramePr>
          <p:nvPr/>
        </p:nvGraphicFramePr>
        <p:xfrm>
          <a:off x="151066" y="5766324"/>
          <a:ext cx="1013641" cy="331736"/>
        </p:xfrm>
        <a:graphic>
          <a:graphicData uri="http://schemas.openxmlformats.org/presentationml/2006/ole">
            <mc:AlternateContent xmlns:mc="http://schemas.openxmlformats.org/markup-compatibility/2006">
              <mc:Choice xmlns:v="urn:schemas-microsoft-com:vml" Requires="v">
                <p:oleObj name="Формула" r:id="rId7" imgW="520248" imgH="177646" progId="">
                  <p:embed/>
                </p:oleObj>
              </mc:Choice>
              <mc:Fallback>
                <p:oleObj name="Формула" r:id="rId7" imgW="520248" imgH="177646" progId="">
                  <p:embed/>
                  <p:pic>
                    <p:nvPicPr>
                      <p:cNvPr id="71692" name="Object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066" y="5766324"/>
                        <a:ext cx="1013641" cy="3317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Rectangle 21"/>
          <p:cNvSpPr/>
          <p:nvPr/>
        </p:nvSpPr>
        <p:spPr>
          <a:xfrm>
            <a:off x="4020490" y="5733049"/>
            <a:ext cx="291105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mn-cs"/>
              </a:rPr>
              <a:t>3-D </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функция размытия точки. </a:t>
            </a:r>
          </a:p>
        </p:txBody>
      </p:sp>
      <p:sp>
        <p:nvSpPr>
          <p:cNvPr id="71695" name="Rectangle 1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aphicFrame>
        <p:nvGraphicFramePr>
          <p:cNvPr id="71694" name="Object 14"/>
          <p:cNvGraphicFramePr>
            <a:graphicFrameLocks noChangeAspect="1"/>
          </p:cNvGraphicFramePr>
          <p:nvPr/>
        </p:nvGraphicFramePr>
        <p:xfrm>
          <a:off x="3049814" y="5781530"/>
          <a:ext cx="956053" cy="312890"/>
        </p:xfrm>
        <a:graphic>
          <a:graphicData uri="http://schemas.openxmlformats.org/presentationml/2006/ole">
            <mc:AlternateContent xmlns:mc="http://schemas.openxmlformats.org/markup-compatibility/2006">
              <mc:Choice xmlns:v="urn:schemas-microsoft-com:vml" Requires="v">
                <p:oleObj name="Формула" r:id="rId9" imgW="520248" imgH="177646" progId="">
                  <p:embed/>
                </p:oleObj>
              </mc:Choice>
              <mc:Fallback>
                <p:oleObj name="Формула" r:id="rId9" imgW="520248" imgH="177646" progId="">
                  <p:embed/>
                  <p:pic>
                    <p:nvPicPr>
                      <p:cNvPr id="71694" name="Object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9814" y="5781530"/>
                        <a:ext cx="956053" cy="3128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Прямоугольник 16"/>
          <p:cNvSpPr/>
          <p:nvPr/>
        </p:nvSpPr>
        <p:spPr>
          <a:xfrm>
            <a:off x="161925" y="6082867"/>
            <a:ext cx="886777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Решение уравнения 3-</a:t>
            </a: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mn-cs"/>
              </a:rPr>
              <a:t>D</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 свертки – </a:t>
            </a:r>
            <a:r>
              <a:rPr kumimoji="0" lang="ru-RU" sz="1600" b="0" i="0" u="none" strike="noStrike" kern="1200" cap="none" spc="0" normalizeH="0" baseline="0" noProof="0" dirty="0">
                <a:ln>
                  <a:noFill/>
                </a:ln>
                <a:solidFill>
                  <a:srgbClr val="0BD0D9"/>
                </a:solidFill>
                <a:effectLst/>
                <a:uLnTx/>
                <a:uFillTx/>
                <a:latin typeface="Calibri" pitchFamily="34" charset="0"/>
                <a:ea typeface="+mn-ea"/>
                <a:cs typeface="+mn-cs"/>
              </a:rPr>
              <a:t>некорректная ресурсоемкая задача</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 Для ее решения на кафедре разрабатываются </a:t>
            </a:r>
            <a:r>
              <a:rPr kumimoji="0" lang="ru-RU" sz="1600" b="0" i="0" u="none" strike="noStrike" kern="1200" cap="none" spc="0" normalizeH="0" baseline="0" noProof="0" dirty="0">
                <a:ln>
                  <a:noFill/>
                </a:ln>
                <a:solidFill>
                  <a:srgbClr val="0BD0D9"/>
                </a:solidFill>
                <a:effectLst/>
                <a:uLnTx/>
                <a:uFillTx/>
                <a:latin typeface="Calibri" pitchFamily="34" charset="0"/>
                <a:ea typeface="+mn-ea"/>
                <a:cs typeface="+mn-cs"/>
              </a:rPr>
              <a:t>устойчивые методы с распараллеливанием на </a:t>
            </a:r>
            <a:r>
              <a:rPr kumimoji="0" lang="en-US" sz="1600" b="0" i="0" u="none" strike="noStrike" kern="1200" cap="none" spc="0" normalizeH="0" baseline="0" noProof="0" dirty="0">
                <a:ln>
                  <a:noFill/>
                </a:ln>
                <a:solidFill>
                  <a:srgbClr val="0BD0D9"/>
                </a:solidFill>
                <a:effectLst/>
                <a:uLnTx/>
                <a:uFillTx/>
                <a:latin typeface="Calibri" pitchFamily="34" charset="0"/>
                <a:ea typeface="+mn-ea"/>
                <a:cs typeface="+mn-cs"/>
              </a:rPr>
              <a:t>GPU</a:t>
            </a: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mn-cs"/>
              </a:rPr>
              <a:t>.</a:t>
            </a:r>
            <a:endParaRPr kumimoji="0" lang="ru-RU"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5" name="Рисунок 4">
            <a:extLst>
              <a:ext uri="{FF2B5EF4-FFF2-40B4-BE49-F238E27FC236}">
                <a16:creationId xmlns:a16="http://schemas.microsoft.com/office/drawing/2014/main" id="{E38B1207-AFF4-484A-8E7E-DC5EBA8E77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598" y="2764218"/>
            <a:ext cx="8894648" cy="2223662"/>
          </a:xfrm>
          <a:prstGeom prst="rect">
            <a:avLst/>
          </a:prstGeom>
        </p:spPr>
      </p:pic>
    </p:spTree>
    <p:extLst>
      <p:ext uri="{BB962C8B-B14F-4D97-AF65-F5344CB8AC3E}">
        <p14:creationId xmlns:p14="http://schemas.microsoft.com/office/powerpoint/2010/main" val="2504512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6509" y="260648"/>
            <a:ext cx="8617979" cy="990600"/>
          </a:xfrm>
        </p:spPr>
        <p:txBody>
          <a:bodyPr>
            <a:normAutofit/>
          </a:bodyPr>
          <a:lstStyle/>
          <a:p>
            <a:r>
              <a:rPr lang="ru-RU" sz="2800" dirty="0">
                <a:solidFill>
                  <a:schemeClr val="accent2"/>
                </a:solidFill>
                <a:latin typeface="Calibri" pitchFamily="34" charset="0"/>
              </a:rPr>
              <a:t>Пример </a:t>
            </a:r>
            <a:r>
              <a:rPr lang="en-US" sz="2800" dirty="0">
                <a:solidFill>
                  <a:schemeClr val="accent2"/>
                </a:solidFill>
                <a:latin typeface="Calibri" pitchFamily="34" charset="0"/>
              </a:rPr>
              <a:t>3</a:t>
            </a:r>
            <a:r>
              <a:rPr lang="ru-RU" sz="2800" dirty="0">
                <a:solidFill>
                  <a:schemeClr val="accent2"/>
                </a:solidFill>
                <a:latin typeface="Calibri" pitchFamily="34" charset="0"/>
              </a:rPr>
              <a:t>-</a:t>
            </a:r>
            <a:r>
              <a:rPr lang="en-US" sz="2800" dirty="0">
                <a:solidFill>
                  <a:schemeClr val="accent2"/>
                </a:solidFill>
                <a:latin typeface="Calibri" pitchFamily="34" charset="0"/>
              </a:rPr>
              <a:t>D</a:t>
            </a:r>
            <a:r>
              <a:rPr lang="ru-RU" sz="2800" dirty="0">
                <a:solidFill>
                  <a:schemeClr val="accent2"/>
                </a:solidFill>
                <a:latin typeface="Calibri" pitchFamily="34" charset="0"/>
              </a:rPr>
              <a:t> секционирования</a:t>
            </a:r>
            <a:r>
              <a:rPr lang="en-US" sz="2800" dirty="0">
                <a:solidFill>
                  <a:schemeClr val="accent2"/>
                </a:solidFill>
                <a:latin typeface="Calibri" pitchFamily="34" charset="0"/>
              </a:rPr>
              <a:t> </a:t>
            </a:r>
            <a:r>
              <a:rPr lang="ru-RU" sz="2800" dirty="0">
                <a:solidFill>
                  <a:schemeClr val="accent2"/>
                </a:solidFill>
                <a:latin typeface="Calibri" pitchFamily="34" charset="0"/>
              </a:rPr>
              <a:t>сосудов глазного дна</a:t>
            </a:r>
          </a:p>
        </p:txBody>
      </p:sp>
      <p:pic>
        <p:nvPicPr>
          <p:cNvPr id="11" name="Picture 10" descr="src1.png"/>
          <p:cNvPicPr>
            <a:picLocks noChangeAspect="1"/>
          </p:cNvPicPr>
          <p:nvPr/>
        </p:nvPicPr>
        <p:blipFill>
          <a:blip r:embed="rId3" cstate="print"/>
          <a:srcRect l="14563" t="9313" r="25391" b="10626"/>
          <a:stretch>
            <a:fillRect/>
          </a:stretch>
        </p:blipFill>
        <p:spPr>
          <a:xfrm>
            <a:off x="2621020" y="1877098"/>
            <a:ext cx="1098124" cy="1098119"/>
          </a:xfrm>
          <a:prstGeom prst="rect">
            <a:avLst/>
          </a:prstGeom>
        </p:spPr>
      </p:pic>
      <p:pic>
        <p:nvPicPr>
          <p:cNvPr id="12" name="Picture 11" descr="src2.png"/>
          <p:cNvPicPr preferRelativeResize="0">
            <a:picLocks noChangeAspect="1"/>
          </p:cNvPicPr>
          <p:nvPr/>
        </p:nvPicPr>
        <p:blipFill>
          <a:blip r:embed="rId4" cstate="print"/>
          <a:srcRect l="14563" t="11948" r="25391" b="9966"/>
          <a:stretch>
            <a:fillRect/>
          </a:stretch>
        </p:blipFill>
        <p:spPr>
          <a:xfrm>
            <a:off x="3926990" y="1901910"/>
            <a:ext cx="1089000" cy="1062118"/>
          </a:xfrm>
          <a:prstGeom prst="rect">
            <a:avLst/>
          </a:prstGeom>
        </p:spPr>
      </p:pic>
      <p:pic>
        <p:nvPicPr>
          <p:cNvPr id="13" name="Picture 12" descr="src3.png"/>
          <p:cNvPicPr preferRelativeResize="0">
            <a:picLocks noChangeAspect="1"/>
          </p:cNvPicPr>
          <p:nvPr/>
        </p:nvPicPr>
        <p:blipFill>
          <a:blip r:embed="rId5" cstate="print"/>
          <a:srcRect l="14563" t="10626" r="25391" b="10626"/>
          <a:stretch>
            <a:fillRect/>
          </a:stretch>
        </p:blipFill>
        <p:spPr>
          <a:xfrm>
            <a:off x="5199071" y="1907335"/>
            <a:ext cx="1098122" cy="1080120"/>
          </a:xfrm>
          <a:prstGeom prst="rect">
            <a:avLst/>
          </a:prstGeom>
        </p:spPr>
      </p:pic>
      <p:pic>
        <p:nvPicPr>
          <p:cNvPr id="14" name="Picture 13" descr="src4.png"/>
          <p:cNvPicPr>
            <a:picLocks noChangeAspect="1"/>
          </p:cNvPicPr>
          <p:nvPr/>
        </p:nvPicPr>
        <p:blipFill>
          <a:blip r:embed="rId6" cstate="print"/>
          <a:srcRect l="14563" t="10626" r="25391" b="10626"/>
          <a:stretch>
            <a:fillRect/>
          </a:stretch>
        </p:blipFill>
        <p:spPr>
          <a:xfrm>
            <a:off x="6444208" y="1907345"/>
            <a:ext cx="1098124" cy="1080110"/>
          </a:xfrm>
          <a:prstGeom prst="rect">
            <a:avLst/>
          </a:prstGeom>
        </p:spPr>
      </p:pic>
      <p:pic>
        <p:nvPicPr>
          <p:cNvPr id="15" name="Picture 14" descr="src5.png"/>
          <p:cNvPicPr>
            <a:picLocks noChangeAspect="1"/>
          </p:cNvPicPr>
          <p:nvPr/>
        </p:nvPicPr>
        <p:blipFill>
          <a:blip r:embed="rId7" cstate="print"/>
          <a:srcRect l="14563" t="10626" r="25391" b="10626"/>
          <a:stretch>
            <a:fillRect/>
          </a:stretch>
        </p:blipFill>
        <p:spPr>
          <a:xfrm>
            <a:off x="7655053" y="1907335"/>
            <a:ext cx="1098124" cy="1080110"/>
          </a:xfrm>
          <a:prstGeom prst="rect">
            <a:avLst/>
          </a:prstGeom>
        </p:spPr>
      </p:pic>
      <p:sp>
        <p:nvSpPr>
          <p:cNvPr id="16" name="TextBox 15"/>
          <p:cNvSpPr txBox="1"/>
          <p:nvPr/>
        </p:nvSpPr>
        <p:spPr>
          <a:xfrm>
            <a:off x="594668" y="1552600"/>
            <a:ext cx="1656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rgbClr val="FF0000"/>
                </a:solidFill>
                <a:effectLst/>
                <a:uLnTx/>
                <a:uFillTx/>
                <a:latin typeface="Calibri" pitchFamily="34" charset="0"/>
                <a:ea typeface="+mn-ea"/>
                <a:cs typeface="+mn-cs"/>
              </a:rPr>
              <a:t>3</a:t>
            </a:r>
            <a:r>
              <a:rPr kumimoji="0" lang="en-US" sz="2000" b="0" i="0" u="none" strike="noStrike" kern="1200" cap="none" spc="0" normalizeH="0" baseline="0" noProof="0" dirty="0">
                <a:ln>
                  <a:noFill/>
                </a:ln>
                <a:solidFill>
                  <a:srgbClr val="FF0000"/>
                </a:solidFill>
                <a:effectLst/>
                <a:uLnTx/>
                <a:uFillTx/>
                <a:latin typeface="Calibri" pitchFamily="34" charset="0"/>
                <a:ea typeface="+mn-ea"/>
                <a:cs typeface="+mn-cs"/>
              </a:rPr>
              <a:t>-D </a:t>
            </a:r>
            <a:r>
              <a:rPr kumimoji="0" lang="ru-RU" sz="2000" b="0" i="0" u="none" strike="noStrike" kern="1200" cap="none" spc="0" normalizeH="0" baseline="0" noProof="0" dirty="0">
                <a:ln>
                  <a:noFill/>
                </a:ln>
                <a:solidFill>
                  <a:srgbClr val="FF0000"/>
                </a:solidFill>
                <a:effectLst/>
                <a:uLnTx/>
                <a:uFillTx/>
                <a:latin typeface="Calibri" pitchFamily="34" charset="0"/>
                <a:ea typeface="+mn-ea"/>
                <a:cs typeface="+mn-cs"/>
              </a:rPr>
              <a:t>объект</a:t>
            </a:r>
            <a:r>
              <a:rPr kumimoji="0" lang="en-US" sz="2000" b="0" i="0" u="none" strike="noStrike" kern="1200" cap="none" spc="0" normalizeH="0" baseline="0" noProof="0" dirty="0">
                <a:ln>
                  <a:noFill/>
                </a:ln>
                <a:solidFill>
                  <a:srgbClr val="FF0000"/>
                </a:solidFill>
                <a:effectLst/>
                <a:uLnTx/>
                <a:uFillTx/>
                <a:latin typeface="Calibri" pitchFamily="34" charset="0"/>
                <a:ea typeface="+mn-ea"/>
                <a:cs typeface="+mn-cs"/>
              </a:rPr>
              <a:t> </a:t>
            </a:r>
            <a:endParaRPr kumimoji="0" lang="ru-RU" sz="2000" b="0" i="0" u="none" strike="noStrike" kern="1200" cap="none" spc="0" normalizeH="0" baseline="0" noProof="0" dirty="0">
              <a:ln>
                <a:noFill/>
              </a:ln>
              <a:solidFill>
                <a:srgbClr val="FF0000"/>
              </a:solidFill>
              <a:effectLst/>
              <a:uLnTx/>
              <a:uFillTx/>
              <a:latin typeface="Calibri" pitchFamily="34" charset="0"/>
              <a:ea typeface="+mn-ea"/>
              <a:cs typeface="+mn-cs"/>
            </a:endParaRPr>
          </a:p>
        </p:txBody>
      </p:sp>
      <p:sp>
        <p:nvSpPr>
          <p:cNvPr id="17" name="TextBox 16"/>
          <p:cNvSpPr txBox="1"/>
          <p:nvPr/>
        </p:nvSpPr>
        <p:spPr>
          <a:xfrm>
            <a:off x="2543775" y="1501800"/>
            <a:ext cx="54756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Искомые слои 3</a:t>
            </a: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mn-cs"/>
              </a:rPr>
              <a:t>-D </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объекта</a:t>
            </a: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mn-cs"/>
              </a:rPr>
              <a:t> </a:t>
            </a:r>
            <a:endPar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18" name="TextBox 17"/>
          <p:cNvSpPr txBox="1"/>
          <p:nvPr/>
        </p:nvSpPr>
        <p:spPr>
          <a:xfrm>
            <a:off x="2543775" y="3067647"/>
            <a:ext cx="64087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Наблюдаемые сечения с размытыми соседними слоями</a:t>
            </a:r>
          </a:p>
        </p:txBody>
      </p:sp>
      <p:pic>
        <p:nvPicPr>
          <p:cNvPr id="19" name="Picture 18" descr="out1.png"/>
          <p:cNvPicPr>
            <a:picLocks noChangeAspect="1"/>
          </p:cNvPicPr>
          <p:nvPr/>
        </p:nvPicPr>
        <p:blipFill>
          <a:blip r:embed="rId8" cstate="print"/>
          <a:stretch>
            <a:fillRect/>
          </a:stretch>
        </p:blipFill>
        <p:spPr>
          <a:xfrm>
            <a:off x="2634545" y="3467757"/>
            <a:ext cx="1084599" cy="1080062"/>
          </a:xfrm>
          <a:prstGeom prst="rect">
            <a:avLst/>
          </a:prstGeom>
        </p:spPr>
      </p:pic>
      <p:pic>
        <p:nvPicPr>
          <p:cNvPr id="20" name="Picture 19" descr="out2.png"/>
          <p:cNvPicPr preferRelativeResize="0">
            <a:picLocks noChangeAspect="1"/>
          </p:cNvPicPr>
          <p:nvPr/>
        </p:nvPicPr>
        <p:blipFill>
          <a:blip r:embed="rId9" cstate="print"/>
          <a:stretch>
            <a:fillRect/>
          </a:stretch>
        </p:blipFill>
        <p:spPr>
          <a:xfrm>
            <a:off x="3926990" y="3457782"/>
            <a:ext cx="1091997" cy="1098122"/>
          </a:xfrm>
          <a:prstGeom prst="rect">
            <a:avLst/>
          </a:prstGeom>
        </p:spPr>
      </p:pic>
      <p:pic>
        <p:nvPicPr>
          <p:cNvPr id="22" name="Picture 21" descr="out3.png"/>
          <p:cNvPicPr preferRelativeResize="0">
            <a:picLocks noChangeAspect="1"/>
          </p:cNvPicPr>
          <p:nvPr/>
        </p:nvPicPr>
        <p:blipFill>
          <a:blip r:embed="rId10" cstate="print"/>
          <a:stretch>
            <a:fillRect/>
          </a:stretch>
        </p:blipFill>
        <p:spPr>
          <a:xfrm>
            <a:off x="5200979" y="3462919"/>
            <a:ext cx="1096214" cy="1089738"/>
          </a:xfrm>
          <a:prstGeom prst="rect">
            <a:avLst/>
          </a:prstGeom>
        </p:spPr>
      </p:pic>
      <p:pic>
        <p:nvPicPr>
          <p:cNvPr id="23" name="Picture 22" descr="out4.png"/>
          <p:cNvPicPr preferRelativeResize="0">
            <a:picLocks noChangeAspect="1"/>
          </p:cNvPicPr>
          <p:nvPr/>
        </p:nvPicPr>
        <p:blipFill>
          <a:blip r:embed="rId11" cstate="print"/>
          <a:stretch>
            <a:fillRect/>
          </a:stretch>
        </p:blipFill>
        <p:spPr>
          <a:xfrm>
            <a:off x="6444207" y="3456182"/>
            <a:ext cx="1096591" cy="1091637"/>
          </a:xfrm>
          <a:prstGeom prst="rect">
            <a:avLst/>
          </a:prstGeom>
        </p:spPr>
      </p:pic>
      <p:pic>
        <p:nvPicPr>
          <p:cNvPr id="24" name="Picture 23" descr="out5.png"/>
          <p:cNvPicPr preferRelativeResize="0">
            <a:picLocks noChangeAspect="1"/>
          </p:cNvPicPr>
          <p:nvPr/>
        </p:nvPicPr>
        <p:blipFill>
          <a:blip r:embed="rId12" cstate="print"/>
          <a:stretch>
            <a:fillRect/>
          </a:stretch>
        </p:blipFill>
        <p:spPr>
          <a:xfrm>
            <a:off x="7709427" y="3456181"/>
            <a:ext cx="1063666" cy="1064039"/>
          </a:xfrm>
          <a:prstGeom prst="rect">
            <a:avLst/>
          </a:prstGeom>
        </p:spPr>
      </p:pic>
      <p:sp>
        <p:nvSpPr>
          <p:cNvPr id="25" name="TextBox 24"/>
          <p:cNvSpPr txBox="1"/>
          <p:nvPr/>
        </p:nvSpPr>
        <p:spPr>
          <a:xfrm>
            <a:off x="2398268" y="4596447"/>
            <a:ext cx="67016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BD0D9"/>
                </a:solidFill>
                <a:effectLst/>
                <a:uLnTx/>
                <a:uFillTx/>
                <a:latin typeface="Calibri" pitchFamily="34" charset="0"/>
                <a:ea typeface="+mn-ea"/>
                <a:cs typeface="+mn-cs"/>
              </a:rPr>
              <a:t>Решение задачи секционирования:</a:t>
            </a:r>
            <a:r>
              <a:rPr kumimoji="0" lang="en-US" sz="1800" b="0" i="0" u="none" strike="noStrike" kern="1200" cap="none" spc="0" normalizeH="0" baseline="0" noProof="0" dirty="0">
                <a:ln>
                  <a:noFill/>
                </a:ln>
                <a:solidFill>
                  <a:srgbClr val="0BD0D9"/>
                </a:solidFill>
                <a:effectLst/>
                <a:uLnTx/>
                <a:uFillTx/>
                <a:latin typeface="Calibri" pitchFamily="34" charset="0"/>
                <a:ea typeface="+mn-ea"/>
                <a:cs typeface="+mn-cs"/>
              </a:rPr>
              <a:t> </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восстановление искомых слоев, «очищенных» от размытых соседних слоев</a:t>
            </a:r>
          </a:p>
        </p:txBody>
      </p:sp>
      <p:pic>
        <p:nvPicPr>
          <p:cNvPr id="124930" name="Picture 2" descr="K:\PRESENTATION\veinssolid3.png"/>
          <p:cNvPicPr>
            <a:picLocks noChangeAspect="1" noChangeArrowheads="1"/>
          </p:cNvPicPr>
          <p:nvPr/>
        </p:nvPicPr>
        <p:blipFill>
          <a:blip r:embed="rId13" cstate="print"/>
          <a:srcRect/>
          <a:stretch>
            <a:fillRect/>
          </a:stretch>
        </p:blipFill>
        <p:spPr bwMode="auto">
          <a:xfrm>
            <a:off x="0" y="2090465"/>
            <a:ext cx="2195736" cy="1646802"/>
          </a:xfrm>
          <a:prstGeom prst="rect">
            <a:avLst/>
          </a:prstGeom>
          <a:noFill/>
        </p:spPr>
      </p:pic>
      <p:pic>
        <p:nvPicPr>
          <p:cNvPr id="21" name="Рисунок 20" descr="output_SU8pTI.gif"/>
          <p:cNvPicPr>
            <a:picLocks noChangeAspect="1"/>
          </p:cNvPicPr>
          <p:nvPr/>
        </p:nvPicPr>
        <p:blipFill>
          <a:blip r:embed="rId14" cstate="print"/>
          <a:stretch>
            <a:fillRect/>
          </a:stretch>
        </p:blipFill>
        <p:spPr>
          <a:xfrm>
            <a:off x="196590" y="3933056"/>
            <a:ext cx="2112235" cy="1584176"/>
          </a:xfrm>
          <a:prstGeom prst="rect">
            <a:avLst/>
          </a:prstGeom>
        </p:spPr>
      </p:pic>
      <p:pic>
        <p:nvPicPr>
          <p:cNvPr id="26" name="Picture 10" descr="src1.png"/>
          <p:cNvPicPr>
            <a:picLocks noChangeAspect="1"/>
          </p:cNvPicPr>
          <p:nvPr/>
        </p:nvPicPr>
        <p:blipFill>
          <a:blip r:embed="rId15" cstate="print"/>
          <a:stretch>
            <a:fillRect/>
          </a:stretch>
        </p:blipFill>
        <p:spPr>
          <a:xfrm>
            <a:off x="2644162" y="5486750"/>
            <a:ext cx="1098124" cy="1091695"/>
          </a:xfrm>
          <a:prstGeom prst="rect">
            <a:avLst/>
          </a:prstGeom>
        </p:spPr>
      </p:pic>
      <p:pic>
        <p:nvPicPr>
          <p:cNvPr id="27" name="Picture 11" descr="src2.png"/>
          <p:cNvPicPr preferRelativeResize="0">
            <a:picLocks noChangeAspect="1"/>
          </p:cNvPicPr>
          <p:nvPr/>
        </p:nvPicPr>
        <p:blipFill>
          <a:blip r:embed="rId16" cstate="print"/>
          <a:stretch>
            <a:fillRect/>
          </a:stretch>
        </p:blipFill>
        <p:spPr>
          <a:xfrm>
            <a:off x="3950624" y="5483538"/>
            <a:ext cx="1068363" cy="1062118"/>
          </a:xfrm>
          <a:prstGeom prst="rect">
            <a:avLst/>
          </a:prstGeom>
        </p:spPr>
      </p:pic>
      <p:pic>
        <p:nvPicPr>
          <p:cNvPr id="28" name="Picture 12" descr="src3.png"/>
          <p:cNvPicPr preferRelativeResize="0">
            <a:picLocks noChangeAspect="1"/>
          </p:cNvPicPr>
          <p:nvPr/>
        </p:nvPicPr>
        <p:blipFill>
          <a:blip r:embed="rId17" cstate="print"/>
          <a:stretch>
            <a:fillRect/>
          </a:stretch>
        </p:blipFill>
        <p:spPr>
          <a:xfrm>
            <a:off x="5244706" y="5483538"/>
            <a:ext cx="1081610" cy="1080120"/>
          </a:xfrm>
          <a:prstGeom prst="rect">
            <a:avLst/>
          </a:prstGeom>
        </p:spPr>
      </p:pic>
      <p:pic>
        <p:nvPicPr>
          <p:cNvPr id="29" name="Picture 13" descr="src4.png"/>
          <p:cNvPicPr>
            <a:picLocks noChangeAspect="1"/>
          </p:cNvPicPr>
          <p:nvPr/>
        </p:nvPicPr>
        <p:blipFill>
          <a:blip r:embed="rId18" cstate="print"/>
          <a:stretch>
            <a:fillRect/>
          </a:stretch>
        </p:blipFill>
        <p:spPr>
          <a:xfrm>
            <a:off x="6468847" y="5483538"/>
            <a:ext cx="1081602" cy="1080110"/>
          </a:xfrm>
          <a:prstGeom prst="rect">
            <a:avLst/>
          </a:prstGeom>
        </p:spPr>
      </p:pic>
      <p:pic>
        <p:nvPicPr>
          <p:cNvPr id="30" name="Picture 14" descr="src5.png"/>
          <p:cNvPicPr>
            <a:picLocks noChangeAspect="1"/>
          </p:cNvPicPr>
          <p:nvPr/>
        </p:nvPicPr>
        <p:blipFill>
          <a:blip r:embed="rId19" cstate="print"/>
          <a:stretch>
            <a:fillRect/>
          </a:stretch>
        </p:blipFill>
        <p:spPr>
          <a:xfrm>
            <a:off x="7694474" y="5483538"/>
            <a:ext cx="1078619" cy="1080110"/>
          </a:xfrm>
          <a:prstGeom prst="rect">
            <a:avLst/>
          </a:prstGeom>
        </p:spPr>
      </p:pic>
    </p:spTree>
    <p:extLst>
      <p:ext uri="{BB962C8B-B14F-4D97-AF65-F5344CB8AC3E}">
        <p14:creationId xmlns:p14="http://schemas.microsoft.com/office/powerpoint/2010/main" val="3233124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Заголовок 1"/>
          <p:cNvSpPr>
            <a:spLocks noGrp="1"/>
          </p:cNvSpPr>
          <p:nvPr>
            <p:ph type="title"/>
          </p:nvPr>
        </p:nvSpPr>
        <p:spPr>
          <a:xfrm>
            <a:off x="6588125" y="1700213"/>
            <a:ext cx="2555875" cy="796925"/>
          </a:xfrm>
        </p:spPr>
        <p:txBody>
          <a:bodyPr/>
          <a:lstStyle/>
          <a:p>
            <a:r>
              <a:rPr lang="ru-RU" altLang="ru-RU" sz="2800" dirty="0"/>
              <a:t>Доплеровское исследование</a:t>
            </a:r>
          </a:p>
        </p:txBody>
      </p:sp>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1688" y="1410493"/>
            <a:ext cx="4500562" cy="317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2" descr="H:\__Учеба\__Cердце\2012\20120313\presentation\images\00_lst_0000.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57938" y="3071813"/>
            <a:ext cx="2562225" cy="352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2" descr="H:\__Учеба\_Мои статьи\VCIP 2011\презентация\images\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000375"/>
            <a:ext cx="2286000" cy="368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Subtitle 2"/>
          <p:cNvSpPr txBox="1">
            <a:spLocks/>
          </p:cNvSpPr>
          <p:nvPr/>
        </p:nvSpPr>
        <p:spPr bwMode="auto">
          <a:xfrm>
            <a:off x="2214563" y="4500563"/>
            <a:ext cx="4286250"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ru-RU" altLang="ru-R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Скорости закодированы разными оттенками красного и синего</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ru-RU" altLang="ru-R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Красный цвет обозначает движение крови к датчику</a:t>
            </a:r>
            <a:endParaRPr kumimoji="0" lang="en-US" altLang="ru-R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ru-RU" altLang="ru-R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Синий цвет обозначает движение крови от датчика</a:t>
            </a:r>
            <a:endParaRPr kumimoji="0" lang="en-US" altLang="ru-R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ru-RU" altLang="ru-R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Чем ярче цвет, тем выше скорость</a:t>
            </a:r>
            <a:endParaRPr kumimoji="0" lang="ru-RU" altLang="ru-RU" sz="1800" b="1" i="0"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cxnSp>
        <p:nvCxnSpPr>
          <p:cNvPr id="13" name="Прямая со стрелкой 12"/>
          <p:cNvCxnSpPr/>
          <p:nvPr/>
        </p:nvCxnSpPr>
        <p:spPr>
          <a:xfrm rot="16200000" flipH="1">
            <a:off x="1787525" y="2501900"/>
            <a:ext cx="925513" cy="1928813"/>
          </a:xfrm>
          <a:prstGeom prst="straightConnector1">
            <a:avLst/>
          </a:prstGeom>
          <a:ln w="19050">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22538" name="TextBox 13"/>
          <p:cNvSpPr txBox="1">
            <a:spLocks noChangeArrowheads="1"/>
          </p:cNvSpPr>
          <p:nvPr/>
        </p:nvSpPr>
        <p:spPr bwMode="auto">
          <a:xfrm>
            <a:off x="-108520" y="476824"/>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ts val="600"/>
              </a:spcBef>
              <a:spcAft>
                <a:spcPct val="0"/>
              </a:spcAft>
              <a:buClrTx/>
              <a:buSzTx/>
              <a:buFontTx/>
              <a:buNone/>
              <a:tabLst/>
              <a:defRPr/>
            </a:pPr>
            <a:r>
              <a:rPr kumimoji="0" lang="ru-RU" altLang="ru-RU"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Встреча со студентами 2 курса спецсеминара «Обработка изображений и компьютерное моделирование»  состоится 5 апреля в 14.00 в П14</a:t>
            </a:r>
            <a:endParaRPr kumimoji="0" lang="en-US" altLang="ru-RU"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2"/>
          <p:cNvGrpSpPr>
            <a:grpSpLocks/>
          </p:cNvGrpSpPr>
          <p:nvPr/>
        </p:nvGrpSpPr>
        <p:grpSpPr bwMode="auto">
          <a:xfrm>
            <a:off x="0" y="0"/>
            <a:ext cx="8820150" cy="1152525"/>
            <a:chOff x="0" y="164"/>
            <a:chExt cx="5556" cy="726"/>
          </a:xfrm>
        </p:grpSpPr>
        <p:sp>
          <p:nvSpPr>
            <p:cNvPr id="5126" name="Rectangle 3"/>
            <p:cNvSpPr>
              <a:spLocks noChangeArrowheads="1"/>
            </p:cNvSpPr>
            <p:nvPr/>
          </p:nvSpPr>
          <p:spPr bwMode="auto">
            <a:xfrm>
              <a:off x="227" y="209"/>
              <a:ext cx="544" cy="272"/>
            </a:xfrm>
            <a:prstGeom prst="rect">
              <a:avLst/>
            </a:prstGeom>
            <a:gradFill rotWithShape="1">
              <a:gsLst>
                <a:gs pos="0">
                  <a:srgbClr val="0000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5127" name="Rectangle 4"/>
            <p:cNvSpPr>
              <a:spLocks noChangeArrowheads="1"/>
            </p:cNvSpPr>
            <p:nvPr/>
          </p:nvSpPr>
          <p:spPr bwMode="auto">
            <a:xfrm>
              <a:off x="317" y="481"/>
              <a:ext cx="635" cy="318"/>
            </a:xfrm>
            <a:prstGeom prst="rect">
              <a:avLst/>
            </a:prstGeom>
            <a:gradFill rotWithShape="1">
              <a:gsLst>
                <a:gs pos="0">
                  <a:srgbClr val="FFCC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5128" name="Rectangle 5"/>
            <p:cNvSpPr>
              <a:spLocks noChangeArrowheads="1"/>
            </p:cNvSpPr>
            <p:nvPr/>
          </p:nvSpPr>
          <p:spPr bwMode="auto">
            <a:xfrm>
              <a:off x="0" y="436"/>
              <a:ext cx="408" cy="318"/>
            </a:xfrm>
            <a:prstGeom prst="rect">
              <a:avLst/>
            </a:prstGeom>
            <a:gradFill rotWithShape="1">
              <a:gsLst>
                <a:gs pos="0">
                  <a:schemeClr val="bg1"/>
                </a:gs>
                <a:gs pos="100000">
                  <a:srgbClr val="FF000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5129" name="Rectangle 6"/>
            <p:cNvSpPr>
              <a:spLocks noChangeArrowheads="1"/>
            </p:cNvSpPr>
            <p:nvPr/>
          </p:nvSpPr>
          <p:spPr bwMode="auto">
            <a:xfrm>
              <a:off x="204" y="708"/>
              <a:ext cx="5352" cy="23"/>
            </a:xfrm>
            <a:prstGeom prst="rect">
              <a:avLst/>
            </a:prstGeom>
            <a:gradFill rotWithShape="1">
              <a:gsLst>
                <a:gs pos="0">
                  <a:schemeClr val="tx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5130" name="Rectangle 7"/>
            <p:cNvSpPr>
              <a:spLocks noChangeArrowheads="1"/>
            </p:cNvSpPr>
            <p:nvPr/>
          </p:nvSpPr>
          <p:spPr bwMode="auto">
            <a:xfrm>
              <a:off x="476" y="164"/>
              <a:ext cx="11" cy="726"/>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sp>
        <p:nvSpPr>
          <p:cNvPr id="5123" name="Rectangle 8"/>
          <p:cNvSpPr>
            <a:spLocks noGrp="1" noChangeArrowheads="1"/>
          </p:cNvSpPr>
          <p:nvPr>
            <p:ph type="title"/>
          </p:nvPr>
        </p:nvSpPr>
        <p:spPr>
          <a:xfrm>
            <a:off x="468313" y="188913"/>
            <a:ext cx="8229600" cy="561975"/>
          </a:xfrm>
        </p:spPr>
        <p:txBody>
          <a:bodyPr/>
          <a:lstStyle/>
          <a:p>
            <a:pPr eaLnBrk="1" hangingPunct="1"/>
            <a:r>
              <a:rPr lang="ru-RU" altLang="ru-RU" sz="3200"/>
              <a:t>Основные научные направления</a:t>
            </a:r>
          </a:p>
        </p:txBody>
      </p:sp>
      <p:pic>
        <p:nvPicPr>
          <p:cNvPr id="5124" name="Picture 9" descr="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9788" y="188913"/>
            <a:ext cx="5254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11"/>
          <p:cNvSpPr txBox="1">
            <a:spLocks noChangeArrowheads="1"/>
          </p:cNvSpPr>
          <p:nvPr/>
        </p:nvSpPr>
        <p:spPr bwMode="auto">
          <a:xfrm>
            <a:off x="468313" y="1341438"/>
            <a:ext cx="8208962" cy="399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 typeface="Wingdings" panose="05000000000000000000" pitchFamily="2" charset="2"/>
              <a:buChar char="ü"/>
            </a:pPr>
            <a:r>
              <a:rPr lang="ru-RU" altLang="ru-RU"/>
              <a:t> Математическое и компьютерное моделирование процессов естествознания  </a:t>
            </a:r>
          </a:p>
          <a:p>
            <a:pPr eaLnBrk="1" hangingPunct="1">
              <a:spcBef>
                <a:spcPct val="50000"/>
              </a:spcBef>
              <a:buFont typeface="Wingdings" panose="05000000000000000000" pitchFamily="2" charset="2"/>
              <a:buChar char="ü"/>
            </a:pPr>
            <a:r>
              <a:rPr lang="ru-RU" altLang="ru-RU"/>
              <a:t> Обратные задачи и интерпретация результатов эксперимента</a:t>
            </a:r>
          </a:p>
          <a:p>
            <a:pPr eaLnBrk="1" hangingPunct="1">
              <a:spcBef>
                <a:spcPct val="50000"/>
              </a:spcBef>
              <a:buFont typeface="Wingdings" panose="05000000000000000000" pitchFamily="2" charset="2"/>
              <a:buChar char="ü"/>
            </a:pPr>
            <a:r>
              <a:rPr lang="ru-RU" altLang="ru-RU"/>
              <a:t> Математические и компьютерные методы обработки изображений</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Заголовок 1"/>
          <p:cNvSpPr>
            <a:spLocks noGrp="1"/>
          </p:cNvSpPr>
          <p:nvPr>
            <p:ph type="title"/>
          </p:nvPr>
        </p:nvSpPr>
        <p:spPr>
          <a:xfrm>
            <a:off x="457200" y="71438"/>
            <a:ext cx="8229600" cy="796925"/>
          </a:xfrm>
        </p:spPr>
        <p:txBody>
          <a:bodyPr/>
          <a:lstStyle/>
          <a:p>
            <a:r>
              <a:rPr lang="ru-RU" altLang="ru-RU"/>
              <a:t>Методы повышения качества</a:t>
            </a:r>
          </a:p>
        </p:txBody>
      </p:sp>
      <p:pic>
        <p:nvPicPr>
          <p:cNvPr id="23555" name="Picture 5" descr="H:\__НАУКА\_Мои статьи\2014 ICSP\presentation\images\im_009-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25" y="1301750"/>
            <a:ext cx="3643313"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3" descr="H:\__НАУКА\_Мои статьи\2014 ICSP\presentation\images\im_009-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8" y="1301750"/>
            <a:ext cx="3643312"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0438" y="4714875"/>
            <a:ext cx="2203450"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H:\__Учеба\_Мои статьи\VCIP 2011\презентация\images\001.png"/>
          <p:cNvPicPr>
            <a:picLocks noChangeAspect="1" noChangeArrowheads="1"/>
          </p:cNvPicPr>
          <p:nvPr/>
        </p:nvPicPr>
        <p:blipFill>
          <a:blip r:embed="rId6"/>
          <a:srcRect/>
          <a:stretch>
            <a:fillRect/>
          </a:stretch>
        </p:blipFill>
        <p:spPr bwMode="auto">
          <a:xfrm>
            <a:off x="273050" y="4286250"/>
            <a:ext cx="1727200" cy="1057275"/>
          </a:xfrm>
          <a:prstGeom prst="rect">
            <a:avLst/>
          </a:prstGeom>
          <a:noFill/>
          <a:ln w="9525">
            <a:noFill/>
            <a:miter lim="800000"/>
            <a:headEnd/>
            <a:tailEnd/>
          </a:ln>
          <a:effectLst>
            <a:outerShdw blurRad="88900" dist="63500" dir="2700000" algn="tl" rotWithShape="0">
              <a:prstClr val="black">
                <a:alpha val="73000"/>
              </a:prstClr>
            </a:outerShdw>
          </a:effectLst>
        </p:spPr>
      </p:pic>
      <p:sp>
        <p:nvSpPr>
          <p:cNvPr id="23559" name="TextBox 25"/>
          <p:cNvSpPr txBox="1">
            <a:spLocks noChangeArrowheads="1"/>
          </p:cNvSpPr>
          <p:nvPr/>
        </p:nvSpPr>
        <p:spPr bwMode="auto">
          <a:xfrm>
            <a:off x="142875" y="3786188"/>
            <a:ext cx="2740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ru-RU"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Заворачивание фазы</a:t>
            </a:r>
          </a:p>
        </p:txBody>
      </p:sp>
      <p:sp>
        <p:nvSpPr>
          <p:cNvPr id="23560" name="TextBox 26"/>
          <p:cNvSpPr txBox="1">
            <a:spLocks noChangeArrowheads="1"/>
          </p:cNvSpPr>
          <p:nvPr/>
        </p:nvSpPr>
        <p:spPr bwMode="auto">
          <a:xfrm>
            <a:off x="5786438" y="4929188"/>
            <a:ext cx="3357562"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Методы, использованные при восстановлении фазы сигнала</a:t>
            </a:r>
            <a:r>
              <a:rPr kumimoji="0" lang="en-US"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регуляризирующий метод</a:t>
            </a:r>
            <a:endParaRPr kumimoji="0" lang="en-US"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метод разреза графов</a:t>
            </a:r>
          </a:p>
        </p:txBody>
      </p:sp>
      <p:sp>
        <p:nvSpPr>
          <p:cNvPr id="28" name="Стрелка вправо 27"/>
          <p:cNvSpPr/>
          <p:nvPr/>
        </p:nvSpPr>
        <p:spPr>
          <a:xfrm>
            <a:off x="4143375" y="2373313"/>
            <a:ext cx="714375" cy="214312"/>
          </a:xfrm>
          <a:prstGeom prst="rightArrow">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000000"/>
              </a:solidFill>
              <a:effectLst/>
              <a:uLnTx/>
              <a:uFillTx/>
              <a:latin typeface="Arial"/>
              <a:ea typeface="+mn-ea"/>
              <a:cs typeface="+mn-cs"/>
            </a:endParaRPr>
          </a:p>
        </p:txBody>
      </p:sp>
      <p:sp>
        <p:nvSpPr>
          <p:cNvPr id="23562" name="TextBox 28"/>
          <p:cNvSpPr txBox="1">
            <a:spLocks noChangeArrowheads="1"/>
          </p:cNvSpPr>
          <p:nvPr/>
        </p:nvSpPr>
        <p:spPr bwMode="auto">
          <a:xfrm>
            <a:off x="785813" y="928688"/>
            <a:ext cx="7500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ru-RU"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Фильтрация сырого сигнала доплеровского сканирования</a:t>
            </a:r>
          </a:p>
        </p:txBody>
      </p:sp>
      <p:pic>
        <p:nvPicPr>
          <p:cNvPr id="33" name="Picture 5" descr="H:\__Учеба\_Мои статьи\VCIP 2011\презентация\images\graph.png"/>
          <p:cNvPicPr>
            <a:picLocks noChangeAspect="1" noChangeArrowheads="1"/>
          </p:cNvPicPr>
          <p:nvPr/>
        </p:nvPicPr>
        <p:blipFill>
          <a:blip r:embed="rId7"/>
          <a:srcRect/>
          <a:stretch>
            <a:fillRect/>
          </a:stretch>
        </p:blipFill>
        <p:spPr bwMode="auto">
          <a:xfrm>
            <a:off x="71438" y="5119688"/>
            <a:ext cx="3286125" cy="1738312"/>
          </a:xfrm>
          <a:prstGeom prst="rect">
            <a:avLst/>
          </a:prstGeom>
          <a:ln>
            <a:noFill/>
          </a:ln>
          <a:effectLst>
            <a:outerShdw blurRad="63500" dist="50800" dir="2700000" algn="tl" rotWithShape="0">
              <a:prstClr val="black">
                <a:alpha val="73000"/>
              </a:prstClr>
            </a:outerShdw>
          </a:effectLst>
        </p:spPr>
      </p:pic>
      <p:sp>
        <p:nvSpPr>
          <p:cNvPr id="23564" name="Прямоугольник 10"/>
          <p:cNvSpPr>
            <a:spLocks noChangeArrowheads="1"/>
          </p:cNvSpPr>
          <p:nvPr/>
        </p:nvSpPr>
        <p:spPr bwMode="auto">
          <a:xfrm>
            <a:off x="3873500" y="3857625"/>
            <a:ext cx="269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Формально, мы имеем:</a:t>
            </a:r>
          </a:p>
        </p:txBody>
      </p:sp>
      <p:sp>
        <p:nvSpPr>
          <p:cNvPr id="23565" name="Прямоугольник 12"/>
          <p:cNvSpPr>
            <a:spLocks noChangeArrowheads="1"/>
          </p:cNvSpPr>
          <p:nvPr/>
        </p:nvSpPr>
        <p:spPr bwMode="auto">
          <a:xfrm>
            <a:off x="2555875" y="4076700"/>
            <a:ext cx="635793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l-GR" altLang="ru-RU" sz="2000" b="0"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ϕ</a:t>
            </a:r>
            <a:r>
              <a:rPr kumimoji="0" lang="en-US"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истинная фаза скорости</a:t>
            </a:r>
            <a:r>
              <a:rPr kumimoji="0" lang="en-US"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l-GR" altLang="ru-RU" sz="2000" b="0"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ψ</a:t>
            </a:r>
            <a:r>
              <a:rPr kumimoji="0" lang="el-GR"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полученная по модулю</a:t>
            </a:r>
            <a:r>
              <a:rPr kumimoji="0" lang="en-US" altLang="ru-RU" sz="1800" b="0"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2π</a:t>
            </a:r>
            <a:r>
              <a:rPr kumimoji="0" lang="en-US"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фаза</a:t>
            </a:r>
            <a:r>
              <a:rPr kumimoji="0" lang="en-US"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k </a:t>
            </a:r>
            <a:r>
              <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некоторое целое число</a:t>
            </a:r>
          </a:p>
        </p:txBody>
      </p:sp>
      <p:sp>
        <p:nvSpPr>
          <p:cNvPr id="23566" name="TextBox 8"/>
          <p:cNvSpPr txBox="1">
            <a:spLocks noChangeArrowheads="1"/>
          </p:cNvSpPr>
          <p:nvPr/>
        </p:nvSpPr>
        <p:spPr bwMode="auto">
          <a:xfrm>
            <a:off x="6500813" y="3786188"/>
            <a:ext cx="1714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l-GR" altLang="ru-RU"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ϕ</a:t>
            </a:r>
            <a:r>
              <a:rPr kumimoji="0" lang="en-US" altLang="ru-RU"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l-GR" altLang="ru-RU"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ψ</a:t>
            </a:r>
            <a:r>
              <a:rPr kumimoji="0" lang="en-US" altLang="ru-RU"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+2πk</a:t>
            </a:r>
            <a:endParaRPr kumimoji="0" lang="ru-RU" altLang="ru-RU"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Заголовок 1"/>
          <p:cNvSpPr>
            <a:spLocks noGrp="1"/>
          </p:cNvSpPr>
          <p:nvPr>
            <p:ph type="title"/>
          </p:nvPr>
        </p:nvSpPr>
        <p:spPr>
          <a:xfrm>
            <a:off x="457200" y="71438"/>
            <a:ext cx="8229600" cy="796925"/>
          </a:xfrm>
        </p:spPr>
        <p:txBody>
          <a:bodyPr/>
          <a:lstStyle/>
          <a:p>
            <a:r>
              <a:rPr lang="ru-RU" altLang="ru-RU"/>
              <a:t>Методы повышения качества</a:t>
            </a:r>
          </a:p>
        </p:txBody>
      </p:sp>
      <p:sp>
        <p:nvSpPr>
          <p:cNvPr id="24579" name="TextBox 3"/>
          <p:cNvSpPr txBox="1">
            <a:spLocks noChangeArrowheads="1"/>
          </p:cNvSpPr>
          <p:nvPr/>
        </p:nvSpPr>
        <p:spPr bwMode="auto">
          <a:xfrm>
            <a:off x="1500188" y="6488113"/>
            <a:ext cx="1785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Вектора</a:t>
            </a:r>
          </a:p>
        </p:txBody>
      </p:sp>
      <p:sp>
        <p:nvSpPr>
          <p:cNvPr id="24580" name="TextBox 4"/>
          <p:cNvSpPr txBox="1">
            <a:spLocks noChangeArrowheads="1"/>
          </p:cNvSpPr>
          <p:nvPr/>
        </p:nvSpPr>
        <p:spPr bwMode="auto">
          <a:xfrm>
            <a:off x="3643313" y="6488113"/>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Потоки</a:t>
            </a:r>
          </a:p>
        </p:txBody>
      </p:sp>
      <p:sp>
        <p:nvSpPr>
          <p:cNvPr id="24581" name="TextBox 5"/>
          <p:cNvSpPr txBox="1">
            <a:spLocks noChangeArrowheads="1"/>
          </p:cNvSpPr>
          <p:nvPr/>
        </p:nvSpPr>
        <p:spPr bwMode="auto">
          <a:xfrm>
            <a:off x="5572125" y="6488113"/>
            <a:ext cx="2000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Частицы</a:t>
            </a:r>
            <a:endParaRPr kumimoji="0" lang="en-US"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582" name="TextBox 2"/>
          <p:cNvSpPr txBox="1">
            <a:spLocks noChangeArrowheads="1"/>
          </p:cNvSpPr>
          <p:nvPr/>
        </p:nvSpPr>
        <p:spPr bwMode="auto">
          <a:xfrm>
            <a:off x="1741488" y="3313907"/>
            <a:ext cx="2428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ru-R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Исходные данные</a:t>
            </a:r>
          </a:p>
        </p:txBody>
      </p:sp>
      <p:sp>
        <p:nvSpPr>
          <p:cNvPr id="24583" name="TextBox 5"/>
          <p:cNvSpPr txBox="1">
            <a:spLocks noChangeArrowheads="1"/>
          </p:cNvSpPr>
          <p:nvPr/>
        </p:nvSpPr>
        <p:spPr bwMode="auto">
          <a:xfrm>
            <a:off x="4374285" y="3284538"/>
            <a:ext cx="3214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ru-R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Результат</a:t>
            </a:r>
          </a:p>
        </p:txBody>
      </p:sp>
      <p:pic>
        <p:nvPicPr>
          <p:cNvPr id="24584" name="Picture 2" descr="G:\__НАУКА\слайды\10001_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41488" y="863601"/>
            <a:ext cx="23114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3" descr="G:\__НАУКА\слайды\10001_2.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863601"/>
            <a:ext cx="271462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4" descr="G:\__НАУКА\слайды\10002_23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285875" y="3857625"/>
            <a:ext cx="6461125"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Заголовок 1"/>
          <p:cNvSpPr>
            <a:spLocks noGrp="1"/>
          </p:cNvSpPr>
          <p:nvPr>
            <p:ph type="title"/>
          </p:nvPr>
        </p:nvSpPr>
        <p:spPr>
          <a:xfrm>
            <a:off x="457200" y="71438"/>
            <a:ext cx="8229600" cy="796925"/>
          </a:xfrm>
        </p:spPr>
        <p:txBody>
          <a:bodyPr/>
          <a:lstStyle/>
          <a:p>
            <a:r>
              <a:rPr lang="ru-RU" altLang="ru-RU"/>
              <a:t>Построение модельной серии</a:t>
            </a:r>
          </a:p>
        </p:txBody>
      </p:sp>
      <p:pic>
        <p:nvPicPr>
          <p:cNvPr id="25603" name="Picture 2" descr="G:\__НАУКА\слайды\lv.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973263"/>
            <a:ext cx="3571875"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descr="G:\__НАУКА\слайды\color_g.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286500" y="2062163"/>
            <a:ext cx="2614613"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6"/>
          <p:cNvSpPr txBox="1">
            <a:spLocks noChangeArrowheads="1"/>
          </p:cNvSpPr>
          <p:nvPr/>
        </p:nvSpPr>
        <p:spPr bwMode="auto">
          <a:xfrm>
            <a:off x="250825" y="6092825"/>
            <a:ext cx="30718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Геометрия сердца пациента, полученная КТ</a:t>
            </a:r>
          </a:p>
        </p:txBody>
      </p:sp>
      <p:sp>
        <p:nvSpPr>
          <p:cNvPr id="25606" name="TextBox 7"/>
          <p:cNvSpPr txBox="1">
            <a:spLocks noChangeArrowheads="1"/>
          </p:cNvSpPr>
          <p:nvPr/>
        </p:nvSpPr>
        <p:spPr bwMode="auto">
          <a:xfrm>
            <a:off x="3571875" y="5786438"/>
            <a:ext cx="2714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3Д реконструкция левого желудочка</a:t>
            </a:r>
          </a:p>
        </p:txBody>
      </p:sp>
      <p:sp>
        <p:nvSpPr>
          <p:cNvPr id="25607" name="TextBox 8"/>
          <p:cNvSpPr txBox="1">
            <a:spLocks noChangeArrowheads="1"/>
          </p:cNvSpPr>
          <p:nvPr/>
        </p:nvSpPr>
        <p:spPr bwMode="auto">
          <a:xfrm>
            <a:off x="6143625" y="5786438"/>
            <a:ext cx="3000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Моделирование потоков крови в левом желудочке</a:t>
            </a:r>
          </a:p>
        </p:txBody>
      </p:sp>
      <p:pic>
        <p:nvPicPr>
          <p:cNvPr id="25608" name="Picture 2" descr="G:\__НАУКА\слайды\3dmode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4750" y="2071688"/>
            <a:ext cx="2571750" cy="358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Заголовок 1"/>
          <p:cNvSpPr>
            <a:spLocks noGrp="1"/>
          </p:cNvSpPr>
          <p:nvPr>
            <p:ph type="title"/>
          </p:nvPr>
        </p:nvSpPr>
        <p:spPr>
          <a:xfrm>
            <a:off x="457200" y="71438"/>
            <a:ext cx="8229600" cy="796925"/>
          </a:xfrm>
        </p:spPr>
        <p:txBody>
          <a:bodyPr/>
          <a:lstStyle/>
          <a:p>
            <a:r>
              <a:rPr lang="ru-RU" altLang="ru-RU"/>
              <a:t>Построение модельной серии</a:t>
            </a:r>
          </a:p>
        </p:txBody>
      </p:sp>
      <p:pic>
        <p:nvPicPr>
          <p:cNvPr id="26627" name="Picture 2" descr="G:\__НАУКА\слайды\pla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1214438"/>
            <a:ext cx="3000375" cy="255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3" descr="G:\__НАУКА\слайды\v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28625" y="4176713"/>
            <a:ext cx="3630613"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4" descr="G:\__НАУКА\слайды\v2.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929188" y="1214438"/>
            <a:ext cx="3630612"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5" descr="G:\__НАУКА\слайды\v3.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929188" y="4176713"/>
            <a:ext cx="3630612"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Стрелка вправо 9"/>
          <p:cNvSpPr/>
          <p:nvPr/>
        </p:nvSpPr>
        <p:spPr>
          <a:xfrm>
            <a:off x="4000500" y="2286000"/>
            <a:ext cx="642938" cy="428625"/>
          </a:xfrm>
          <a:prstGeom prst="rightArrow">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Стрелка вправо 10"/>
          <p:cNvSpPr/>
          <p:nvPr/>
        </p:nvSpPr>
        <p:spPr>
          <a:xfrm rot="5400000">
            <a:off x="2987675" y="3789363"/>
            <a:ext cx="357187" cy="357188"/>
          </a:xfrm>
          <a:prstGeom prst="rightArrow">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Стрелка вправо 11"/>
          <p:cNvSpPr/>
          <p:nvPr/>
        </p:nvSpPr>
        <p:spPr>
          <a:xfrm rot="5400000">
            <a:off x="5651500" y="3860800"/>
            <a:ext cx="357188" cy="357188"/>
          </a:xfrm>
          <a:prstGeom prst="rightArrow">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000000"/>
              </a:solidFill>
              <a:effectLst/>
              <a:uLnTx/>
              <a:uFillTx/>
              <a:latin typeface="Arial"/>
              <a:ea typeface="+mn-ea"/>
              <a:cs typeface="+mn-cs"/>
            </a:endParaRPr>
          </a:p>
        </p:txBody>
      </p:sp>
      <p:sp>
        <p:nvSpPr>
          <p:cNvPr id="26634" name="TextBox 12"/>
          <p:cNvSpPr txBox="1">
            <a:spLocks noChangeArrowheads="1"/>
          </p:cNvSpPr>
          <p:nvPr/>
        </p:nvSpPr>
        <p:spPr bwMode="auto">
          <a:xfrm>
            <a:off x="142875" y="1000125"/>
            <a:ext cx="4286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Виртуальная плоскость</a:t>
            </a:r>
          </a:p>
        </p:txBody>
      </p:sp>
      <p:sp>
        <p:nvSpPr>
          <p:cNvPr id="26635" name="TextBox 13"/>
          <p:cNvSpPr txBox="1">
            <a:spLocks noChangeArrowheads="1"/>
          </p:cNvSpPr>
          <p:nvPr/>
        </p:nvSpPr>
        <p:spPr bwMode="auto">
          <a:xfrm>
            <a:off x="5076825" y="620713"/>
            <a:ext cx="3714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Модельные срезы, ими-тирующие реальные артефакты</a:t>
            </a:r>
          </a:p>
        </p:txBody>
      </p:sp>
      <p:sp>
        <p:nvSpPr>
          <p:cNvPr id="26636" name="TextBox 14"/>
          <p:cNvSpPr txBox="1">
            <a:spLocks noChangeArrowheads="1"/>
          </p:cNvSpPr>
          <p:nvPr/>
        </p:nvSpPr>
        <p:spPr bwMode="auto">
          <a:xfrm>
            <a:off x="323850" y="3789363"/>
            <a:ext cx="2628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Срезы без искажений</a:t>
            </a:r>
          </a:p>
        </p:txBody>
      </p:sp>
      <p:sp>
        <p:nvSpPr>
          <p:cNvPr id="26637" name="TextBox 15"/>
          <p:cNvSpPr txBox="1">
            <a:spLocks noChangeArrowheads="1"/>
          </p:cNvSpPr>
          <p:nvPr/>
        </p:nvSpPr>
        <p:spPr bwMode="auto">
          <a:xfrm>
            <a:off x="5219700" y="3789363"/>
            <a:ext cx="3714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Результат метода</a:t>
            </a:r>
          </a:p>
        </p:txBody>
      </p:sp>
      <p:sp>
        <p:nvSpPr>
          <p:cNvPr id="17" name="Равно 16"/>
          <p:cNvSpPr/>
          <p:nvPr/>
        </p:nvSpPr>
        <p:spPr>
          <a:xfrm>
            <a:off x="4143375" y="5357813"/>
            <a:ext cx="714375" cy="500062"/>
          </a:xfrm>
          <a:prstGeom prst="mathEqual">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000000"/>
              </a:solidFill>
              <a:effectLst/>
              <a:uLnTx/>
              <a:uFillTx/>
              <a:latin typeface="Arial"/>
              <a:ea typeface="+mn-ea"/>
              <a:cs typeface="+mn-cs"/>
            </a:endParaRPr>
          </a:p>
        </p:txBody>
      </p:sp>
      <p:sp>
        <p:nvSpPr>
          <p:cNvPr id="26639" name="TextBox 17"/>
          <p:cNvSpPr txBox="1">
            <a:spLocks noChangeArrowheads="1"/>
          </p:cNvSpPr>
          <p:nvPr/>
        </p:nvSpPr>
        <p:spPr bwMode="auto">
          <a:xfrm>
            <a:off x="4214813" y="4572000"/>
            <a:ext cx="5699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ru-RU" sz="5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50825" y="0"/>
            <a:ext cx="8713788" cy="777875"/>
          </a:xfrm>
        </p:spPr>
        <p:txBody>
          <a:bodyPr/>
          <a:lstStyle/>
          <a:p>
            <a:r>
              <a:rPr lang="ru-RU" altLang="ru-RU" sz="2400" b="1"/>
              <a:t>Повышение резкости с помощью деформации пиксельной сетки</a:t>
            </a:r>
          </a:p>
        </p:txBody>
      </p:sp>
      <p:grpSp>
        <p:nvGrpSpPr>
          <p:cNvPr id="27651" name="Group 58"/>
          <p:cNvGrpSpPr>
            <a:grpSpLocks/>
          </p:cNvGrpSpPr>
          <p:nvPr/>
        </p:nvGrpSpPr>
        <p:grpSpPr bwMode="auto">
          <a:xfrm>
            <a:off x="891496" y="924066"/>
            <a:ext cx="1509735" cy="1403267"/>
            <a:chOff x="539552" y="1329769"/>
            <a:chExt cx="5267583" cy="5267583"/>
          </a:xfrm>
        </p:grpSpPr>
        <p:pic>
          <p:nvPicPr>
            <p:cNvPr id="27876"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329769"/>
              <a:ext cx="5267583" cy="5267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a:off x="1792230" y="1672218"/>
              <a:ext cx="0" cy="4574989"/>
            </a:xfrm>
            <a:prstGeom prst="straightConnector1">
              <a:avLst/>
            </a:prstGeom>
            <a:ln w="12700">
              <a:solidFill>
                <a:schemeClr val="tx1">
                  <a:lumMod val="85000"/>
                  <a:lumOff val="1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877353" y="1672218"/>
              <a:ext cx="0" cy="4571140"/>
            </a:xfrm>
            <a:prstGeom prst="straightConnector1">
              <a:avLst/>
            </a:prstGeom>
            <a:ln w="12700">
              <a:solidFill>
                <a:schemeClr val="tx1">
                  <a:lumMod val="85000"/>
                  <a:lumOff val="1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2707107" y="1672218"/>
              <a:ext cx="0" cy="4571140"/>
            </a:xfrm>
            <a:prstGeom prst="straightConnector1">
              <a:avLst/>
            </a:prstGeom>
            <a:ln w="12700">
              <a:solidFill>
                <a:schemeClr val="tx1">
                  <a:lumMod val="85000"/>
                  <a:lumOff val="1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618467" y="1672218"/>
              <a:ext cx="0" cy="4571140"/>
            </a:xfrm>
            <a:prstGeom prst="straightConnector1">
              <a:avLst/>
            </a:prstGeom>
            <a:ln w="12700">
              <a:solidFill>
                <a:schemeClr val="tx1">
                  <a:lumMod val="85000"/>
                  <a:lumOff val="1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536862" y="1672218"/>
              <a:ext cx="0" cy="4571140"/>
            </a:xfrm>
            <a:prstGeom prst="straightConnector1">
              <a:avLst/>
            </a:prstGeom>
            <a:ln w="12700">
              <a:solidFill>
                <a:schemeClr val="tx1">
                  <a:lumMod val="85000"/>
                  <a:lumOff val="1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448222" y="1672218"/>
              <a:ext cx="0" cy="4571140"/>
            </a:xfrm>
            <a:prstGeom prst="straightConnector1">
              <a:avLst/>
            </a:prstGeom>
            <a:ln w="12700">
              <a:solidFill>
                <a:schemeClr val="tx1">
                  <a:lumMod val="85000"/>
                  <a:lumOff val="1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77353" y="1676067"/>
              <a:ext cx="4574386"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63278" y="2572594"/>
              <a:ext cx="4570869"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77353" y="3492210"/>
              <a:ext cx="4574386"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7353" y="4407977"/>
              <a:ext cx="4574386"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80873" y="5316049"/>
              <a:ext cx="4570867"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80873" y="6243358"/>
              <a:ext cx="4570867"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69747" y="1464439"/>
              <a:ext cx="422251" cy="419407"/>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Rectangle 17"/>
            <p:cNvSpPr/>
            <p:nvPr/>
          </p:nvSpPr>
          <p:spPr>
            <a:xfrm>
              <a:off x="1581105" y="1464439"/>
              <a:ext cx="422251" cy="419407"/>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Rectangle 18"/>
            <p:cNvSpPr/>
            <p:nvPr/>
          </p:nvSpPr>
          <p:spPr>
            <a:xfrm>
              <a:off x="2499502" y="1437506"/>
              <a:ext cx="418731" cy="419405"/>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Rectangle 19"/>
            <p:cNvSpPr/>
            <p:nvPr/>
          </p:nvSpPr>
          <p:spPr>
            <a:xfrm>
              <a:off x="3410859" y="1437506"/>
              <a:ext cx="422251" cy="419405"/>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p:cNvSpPr/>
            <p:nvPr/>
          </p:nvSpPr>
          <p:spPr>
            <a:xfrm>
              <a:off x="4325736" y="1464439"/>
              <a:ext cx="422251" cy="419407"/>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Rectangle 21"/>
            <p:cNvSpPr/>
            <p:nvPr/>
          </p:nvSpPr>
          <p:spPr>
            <a:xfrm>
              <a:off x="5240614" y="1464439"/>
              <a:ext cx="422251" cy="419407"/>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Rectangle 22"/>
            <p:cNvSpPr/>
            <p:nvPr/>
          </p:nvSpPr>
          <p:spPr>
            <a:xfrm>
              <a:off x="666227" y="2380206"/>
              <a:ext cx="422251" cy="419407"/>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Rectangle 23"/>
            <p:cNvSpPr/>
            <p:nvPr/>
          </p:nvSpPr>
          <p:spPr>
            <a:xfrm>
              <a:off x="1581105" y="2353273"/>
              <a:ext cx="422251" cy="419405"/>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Rectangle 24"/>
            <p:cNvSpPr/>
            <p:nvPr/>
          </p:nvSpPr>
          <p:spPr>
            <a:xfrm>
              <a:off x="2495982" y="2353273"/>
              <a:ext cx="422251" cy="419405"/>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6" name="Rectangle 25"/>
            <p:cNvSpPr/>
            <p:nvPr/>
          </p:nvSpPr>
          <p:spPr>
            <a:xfrm>
              <a:off x="3410859" y="2380206"/>
              <a:ext cx="422251" cy="419407"/>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7" name="Rectangle 26"/>
            <p:cNvSpPr/>
            <p:nvPr/>
          </p:nvSpPr>
          <p:spPr>
            <a:xfrm>
              <a:off x="4322219" y="2353273"/>
              <a:ext cx="422251" cy="419405"/>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Rectangle 27"/>
            <p:cNvSpPr/>
            <p:nvPr/>
          </p:nvSpPr>
          <p:spPr>
            <a:xfrm>
              <a:off x="5240614" y="2353273"/>
              <a:ext cx="418733" cy="419405"/>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Rectangle 28"/>
            <p:cNvSpPr/>
            <p:nvPr/>
          </p:nvSpPr>
          <p:spPr>
            <a:xfrm>
              <a:off x="666227" y="3261345"/>
              <a:ext cx="422251" cy="423254"/>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0" name="Rectangle 29"/>
            <p:cNvSpPr/>
            <p:nvPr/>
          </p:nvSpPr>
          <p:spPr>
            <a:xfrm>
              <a:off x="1581105" y="3261345"/>
              <a:ext cx="422251" cy="423254"/>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Rectangle 30"/>
            <p:cNvSpPr/>
            <p:nvPr/>
          </p:nvSpPr>
          <p:spPr>
            <a:xfrm>
              <a:off x="2495982" y="3288278"/>
              <a:ext cx="422251" cy="423254"/>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 name="Rectangle 31"/>
            <p:cNvSpPr/>
            <p:nvPr/>
          </p:nvSpPr>
          <p:spPr>
            <a:xfrm>
              <a:off x="3410859" y="3261345"/>
              <a:ext cx="422251" cy="423254"/>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3" name="Rectangle 32"/>
            <p:cNvSpPr/>
            <p:nvPr/>
          </p:nvSpPr>
          <p:spPr>
            <a:xfrm>
              <a:off x="4322219" y="3261345"/>
              <a:ext cx="422251" cy="423254"/>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4" name="Rectangle 33"/>
            <p:cNvSpPr/>
            <p:nvPr/>
          </p:nvSpPr>
          <p:spPr>
            <a:xfrm>
              <a:off x="5240614" y="3288278"/>
              <a:ext cx="418733" cy="423254"/>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5" name="Rectangle 34"/>
            <p:cNvSpPr/>
            <p:nvPr/>
          </p:nvSpPr>
          <p:spPr>
            <a:xfrm>
              <a:off x="666227" y="4196349"/>
              <a:ext cx="422251" cy="42710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Rectangle 35"/>
            <p:cNvSpPr/>
            <p:nvPr/>
          </p:nvSpPr>
          <p:spPr>
            <a:xfrm>
              <a:off x="1581105" y="4223285"/>
              <a:ext cx="422251" cy="423254"/>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7" name="Rectangle 36"/>
            <p:cNvSpPr/>
            <p:nvPr/>
          </p:nvSpPr>
          <p:spPr>
            <a:xfrm>
              <a:off x="2495982" y="4196349"/>
              <a:ext cx="422251" cy="423254"/>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8" name="Rectangle 37"/>
            <p:cNvSpPr/>
            <p:nvPr/>
          </p:nvSpPr>
          <p:spPr>
            <a:xfrm>
              <a:off x="3410859" y="4196349"/>
              <a:ext cx="422251" cy="423254"/>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9" name="Rectangle 38"/>
            <p:cNvSpPr/>
            <p:nvPr/>
          </p:nvSpPr>
          <p:spPr>
            <a:xfrm>
              <a:off x="4322219" y="4223285"/>
              <a:ext cx="422251" cy="423254"/>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0" name="Rectangle 39"/>
            <p:cNvSpPr/>
            <p:nvPr/>
          </p:nvSpPr>
          <p:spPr>
            <a:xfrm>
              <a:off x="5240614" y="4223285"/>
              <a:ext cx="418733" cy="423254"/>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1" name="Rectangle 40"/>
            <p:cNvSpPr/>
            <p:nvPr/>
          </p:nvSpPr>
          <p:spPr>
            <a:xfrm>
              <a:off x="669747" y="5077488"/>
              <a:ext cx="422251" cy="419405"/>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2" name="Rectangle 41"/>
            <p:cNvSpPr/>
            <p:nvPr/>
          </p:nvSpPr>
          <p:spPr>
            <a:xfrm>
              <a:off x="1581105" y="5104421"/>
              <a:ext cx="422251" cy="419407"/>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3" name="Rectangle 42"/>
            <p:cNvSpPr/>
            <p:nvPr/>
          </p:nvSpPr>
          <p:spPr>
            <a:xfrm>
              <a:off x="2499502" y="5077488"/>
              <a:ext cx="418731" cy="419405"/>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4" name="Rectangle 43"/>
            <p:cNvSpPr/>
            <p:nvPr/>
          </p:nvSpPr>
          <p:spPr>
            <a:xfrm>
              <a:off x="3410859" y="5077488"/>
              <a:ext cx="422251" cy="419405"/>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Rectangle 44"/>
            <p:cNvSpPr/>
            <p:nvPr/>
          </p:nvSpPr>
          <p:spPr>
            <a:xfrm>
              <a:off x="4325736" y="5104421"/>
              <a:ext cx="422251" cy="419407"/>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Rectangle 45"/>
            <p:cNvSpPr/>
            <p:nvPr/>
          </p:nvSpPr>
          <p:spPr>
            <a:xfrm>
              <a:off x="5240614" y="5104421"/>
              <a:ext cx="422251" cy="419407"/>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7" name="Rectangle 46"/>
            <p:cNvSpPr/>
            <p:nvPr/>
          </p:nvSpPr>
          <p:spPr>
            <a:xfrm>
              <a:off x="666227" y="6000950"/>
              <a:ext cx="422251" cy="419405"/>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8" name="Rectangle 47"/>
            <p:cNvSpPr/>
            <p:nvPr/>
          </p:nvSpPr>
          <p:spPr>
            <a:xfrm>
              <a:off x="1581105" y="6027883"/>
              <a:ext cx="422251" cy="419407"/>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9" name="Rectangle 48"/>
            <p:cNvSpPr/>
            <p:nvPr/>
          </p:nvSpPr>
          <p:spPr>
            <a:xfrm>
              <a:off x="2495982" y="6000950"/>
              <a:ext cx="422251" cy="419405"/>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0" name="Rectangle 49"/>
            <p:cNvSpPr/>
            <p:nvPr/>
          </p:nvSpPr>
          <p:spPr>
            <a:xfrm>
              <a:off x="3410859" y="6000950"/>
              <a:ext cx="422251" cy="419405"/>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1" name="Rectangle 50"/>
            <p:cNvSpPr/>
            <p:nvPr/>
          </p:nvSpPr>
          <p:spPr>
            <a:xfrm>
              <a:off x="4322219" y="6027883"/>
              <a:ext cx="422251" cy="419407"/>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2" name="Rectangle 51"/>
            <p:cNvSpPr/>
            <p:nvPr/>
          </p:nvSpPr>
          <p:spPr>
            <a:xfrm>
              <a:off x="5240614" y="6027883"/>
              <a:ext cx="418733" cy="419407"/>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27652" name="Group 131"/>
          <p:cNvGrpSpPr>
            <a:grpSpLocks/>
          </p:cNvGrpSpPr>
          <p:nvPr/>
        </p:nvGrpSpPr>
        <p:grpSpPr bwMode="auto">
          <a:xfrm>
            <a:off x="3671142" y="908049"/>
            <a:ext cx="1509735" cy="1398560"/>
            <a:chOff x="539552" y="1327120"/>
            <a:chExt cx="5267583" cy="5267583"/>
          </a:xfrm>
        </p:grpSpPr>
        <p:pic>
          <p:nvPicPr>
            <p:cNvPr id="27804" name="Picture 5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1327120"/>
              <a:ext cx="5267583" cy="5267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1" name="Straight Arrow Connector 60"/>
            <p:cNvCxnSpPr/>
            <p:nvPr/>
          </p:nvCxnSpPr>
          <p:spPr>
            <a:xfrm>
              <a:off x="1793048" y="1670571"/>
              <a:ext cx="0" cy="4572694"/>
            </a:xfrm>
            <a:prstGeom prst="straightConnector1">
              <a:avLst/>
            </a:prstGeom>
            <a:ln w="12700">
              <a:solidFill>
                <a:schemeClr val="tx1">
                  <a:lumMod val="85000"/>
                  <a:lumOff val="1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880097" y="1666579"/>
              <a:ext cx="0" cy="4572691"/>
            </a:xfrm>
            <a:prstGeom prst="straightConnector1">
              <a:avLst/>
            </a:prstGeom>
            <a:ln w="12700">
              <a:solidFill>
                <a:schemeClr val="tx1">
                  <a:lumMod val="85000"/>
                  <a:lumOff val="1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2709623" y="1666579"/>
              <a:ext cx="0" cy="4572691"/>
            </a:xfrm>
            <a:prstGeom prst="straightConnector1">
              <a:avLst/>
            </a:prstGeom>
            <a:ln w="12700">
              <a:solidFill>
                <a:schemeClr val="tx1">
                  <a:lumMod val="85000"/>
                  <a:lumOff val="1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3618951" y="1666579"/>
              <a:ext cx="0" cy="4572691"/>
            </a:xfrm>
            <a:prstGeom prst="straightConnector1">
              <a:avLst/>
            </a:prstGeom>
            <a:ln w="12700">
              <a:solidFill>
                <a:schemeClr val="tx1">
                  <a:lumMod val="85000"/>
                  <a:lumOff val="1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4535526" y="1666579"/>
              <a:ext cx="0" cy="4572691"/>
            </a:xfrm>
            <a:prstGeom prst="straightConnector1">
              <a:avLst/>
            </a:prstGeom>
            <a:ln w="12700">
              <a:solidFill>
                <a:schemeClr val="tx1">
                  <a:lumMod val="85000"/>
                  <a:lumOff val="1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5448477" y="1666579"/>
              <a:ext cx="0" cy="4572691"/>
            </a:xfrm>
            <a:prstGeom prst="straightConnector1">
              <a:avLst/>
            </a:prstGeom>
            <a:ln w="12700">
              <a:solidFill>
                <a:schemeClr val="tx1">
                  <a:lumMod val="85000"/>
                  <a:lumOff val="1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880097" y="1670571"/>
              <a:ext cx="4572001"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861984" y="2573129"/>
              <a:ext cx="4572001"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880097" y="3487668"/>
              <a:ext cx="4572001"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880097" y="4402206"/>
              <a:ext cx="4572001"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880097" y="5316745"/>
              <a:ext cx="4572001"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880097" y="6239270"/>
              <a:ext cx="4572001"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669974" y="1458911"/>
              <a:ext cx="420247" cy="423323"/>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4" name="Rectangle 73"/>
            <p:cNvSpPr/>
            <p:nvPr/>
          </p:nvSpPr>
          <p:spPr>
            <a:xfrm>
              <a:off x="1582925" y="1458911"/>
              <a:ext cx="420247" cy="42332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5" name="Rectangle 74"/>
            <p:cNvSpPr/>
            <p:nvPr/>
          </p:nvSpPr>
          <p:spPr>
            <a:xfrm>
              <a:off x="2499500" y="1434949"/>
              <a:ext cx="420247" cy="419329"/>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6" name="Rectangle 75"/>
            <p:cNvSpPr/>
            <p:nvPr/>
          </p:nvSpPr>
          <p:spPr>
            <a:xfrm>
              <a:off x="3412451" y="1434949"/>
              <a:ext cx="420247" cy="419329"/>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7" name="Rectangle 76"/>
            <p:cNvSpPr/>
            <p:nvPr/>
          </p:nvSpPr>
          <p:spPr>
            <a:xfrm>
              <a:off x="4325402" y="1458911"/>
              <a:ext cx="423869" cy="423323"/>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8" name="Rectangle 77"/>
            <p:cNvSpPr/>
            <p:nvPr/>
          </p:nvSpPr>
          <p:spPr>
            <a:xfrm>
              <a:off x="5241975" y="1458911"/>
              <a:ext cx="423871" cy="42332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9" name="Rectangle 78"/>
            <p:cNvSpPr/>
            <p:nvPr/>
          </p:nvSpPr>
          <p:spPr>
            <a:xfrm>
              <a:off x="666352" y="2377443"/>
              <a:ext cx="420247" cy="419329"/>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0" name="Rectangle 79"/>
            <p:cNvSpPr/>
            <p:nvPr/>
          </p:nvSpPr>
          <p:spPr>
            <a:xfrm>
              <a:off x="1579303" y="2349486"/>
              <a:ext cx="420247" cy="42332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1" name="Rectangle 80"/>
            <p:cNvSpPr/>
            <p:nvPr/>
          </p:nvSpPr>
          <p:spPr>
            <a:xfrm>
              <a:off x="2495876" y="2349486"/>
              <a:ext cx="420247" cy="42332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2" name="Rectangle 81"/>
            <p:cNvSpPr/>
            <p:nvPr/>
          </p:nvSpPr>
          <p:spPr>
            <a:xfrm>
              <a:off x="3408827" y="2373448"/>
              <a:ext cx="423871" cy="423323"/>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3" name="Rectangle 82"/>
            <p:cNvSpPr/>
            <p:nvPr/>
          </p:nvSpPr>
          <p:spPr>
            <a:xfrm>
              <a:off x="4325402" y="2349486"/>
              <a:ext cx="423869" cy="42332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4" name="Rectangle 83"/>
            <p:cNvSpPr/>
            <p:nvPr/>
          </p:nvSpPr>
          <p:spPr>
            <a:xfrm>
              <a:off x="5238353" y="2349486"/>
              <a:ext cx="423869" cy="42332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5" name="Rectangle 84"/>
            <p:cNvSpPr/>
            <p:nvPr/>
          </p:nvSpPr>
          <p:spPr>
            <a:xfrm>
              <a:off x="666352" y="3260031"/>
              <a:ext cx="420247" cy="42332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6" name="Rectangle 85"/>
            <p:cNvSpPr/>
            <p:nvPr/>
          </p:nvSpPr>
          <p:spPr>
            <a:xfrm>
              <a:off x="1579303" y="3260031"/>
              <a:ext cx="420247" cy="42332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7" name="Rectangle 86"/>
            <p:cNvSpPr/>
            <p:nvPr/>
          </p:nvSpPr>
          <p:spPr>
            <a:xfrm>
              <a:off x="2495876" y="3287988"/>
              <a:ext cx="420247" cy="419329"/>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8" name="Rectangle 87"/>
            <p:cNvSpPr/>
            <p:nvPr/>
          </p:nvSpPr>
          <p:spPr>
            <a:xfrm>
              <a:off x="3408827" y="3260031"/>
              <a:ext cx="423871" cy="42332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9" name="Rectangle 88"/>
            <p:cNvSpPr/>
            <p:nvPr/>
          </p:nvSpPr>
          <p:spPr>
            <a:xfrm>
              <a:off x="4325402" y="3260031"/>
              <a:ext cx="423869" cy="42332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0" name="Rectangle 89"/>
            <p:cNvSpPr/>
            <p:nvPr/>
          </p:nvSpPr>
          <p:spPr>
            <a:xfrm>
              <a:off x="5238353" y="3287988"/>
              <a:ext cx="423869" cy="419329"/>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1" name="Rectangle 90"/>
            <p:cNvSpPr/>
            <p:nvPr/>
          </p:nvSpPr>
          <p:spPr>
            <a:xfrm>
              <a:off x="666352" y="4198532"/>
              <a:ext cx="420247" cy="419329"/>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2" name="Rectangle 91"/>
            <p:cNvSpPr/>
            <p:nvPr/>
          </p:nvSpPr>
          <p:spPr>
            <a:xfrm>
              <a:off x="1579303" y="4222494"/>
              <a:ext cx="420247" cy="423323"/>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3" name="Rectangle 92"/>
            <p:cNvSpPr/>
            <p:nvPr/>
          </p:nvSpPr>
          <p:spPr>
            <a:xfrm>
              <a:off x="2495876" y="4198532"/>
              <a:ext cx="420247" cy="419329"/>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4" name="Rectangle 93"/>
            <p:cNvSpPr/>
            <p:nvPr/>
          </p:nvSpPr>
          <p:spPr>
            <a:xfrm>
              <a:off x="3408827" y="4198532"/>
              <a:ext cx="423871" cy="419329"/>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5" name="Rectangle 94"/>
            <p:cNvSpPr/>
            <p:nvPr/>
          </p:nvSpPr>
          <p:spPr>
            <a:xfrm>
              <a:off x="4325402" y="4222494"/>
              <a:ext cx="423869" cy="42332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6" name="Rectangle 95"/>
            <p:cNvSpPr/>
            <p:nvPr/>
          </p:nvSpPr>
          <p:spPr>
            <a:xfrm>
              <a:off x="5238353" y="4222494"/>
              <a:ext cx="423869" cy="423323"/>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7" name="Rectangle 96"/>
            <p:cNvSpPr/>
            <p:nvPr/>
          </p:nvSpPr>
          <p:spPr>
            <a:xfrm>
              <a:off x="669974" y="5073133"/>
              <a:ext cx="420247" cy="42332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8" name="Rectangle 97"/>
            <p:cNvSpPr/>
            <p:nvPr/>
          </p:nvSpPr>
          <p:spPr>
            <a:xfrm>
              <a:off x="1582925" y="5101090"/>
              <a:ext cx="420247" cy="419329"/>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9" name="Rectangle 98"/>
            <p:cNvSpPr/>
            <p:nvPr/>
          </p:nvSpPr>
          <p:spPr>
            <a:xfrm>
              <a:off x="2499500" y="5073133"/>
              <a:ext cx="420247" cy="42332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0" name="Rectangle 99"/>
            <p:cNvSpPr/>
            <p:nvPr/>
          </p:nvSpPr>
          <p:spPr>
            <a:xfrm>
              <a:off x="3412451" y="5073133"/>
              <a:ext cx="420247" cy="42332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1" name="Rectangle 100"/>
            <p:cNvSpPr/>
            <p:nvPr/>
          </p:nvSpPr>
          <p:spPr>
            <a:xfrm>
              <a:off x="4325402" y="5101090"/>
              <a:ext cx="423869" cy="419329"/>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2" name="Rectangle 101"/>
            <p:cNvSpPr/>
            <p:nvPr/>
          </p:nvSpPr>
          <p:spPr>
            <a:xfrm>
              <a:off x="5241975" y="5101090"/>
              <a:ext cx="423871" cy="419329"/>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3" name="Rectangle 102"/>
            <p:cNvSpPr/>
            <p:nvPr/>
          </p:nvSpPr>
          <p:spPr>
            <a:xfrm>
              <a:off x="666352" y="5995660"/>
              <a:ext cx="420247" cy="42332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4" name="Rectangle 103"/>
            <p:cNvSpPr/>
            <p:nvPr/>
          </p:nvSpPr>
          <p:spPr>
            <a:xfrm>
              <a:off x="1579303" y="6023614"/>
              <a:ext cx="420247" cy="423323"/>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5" name="Rectangle 104"/>
            <p:cNvSpPr/>
            <p:nvPr/>
          </p:nvSpPr>
          <p:spPr>
            <a:xfrm>
              <a:off x="2495876" y="5995660"/>
              <a:ext cx="420247" cy="42332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6" name="Rectangle 105"/>
            <p:cNvSpPr/>
            <p:nvPr/>
          </p:nvSpPr>
          <p:spPr>
            <a:xfrm>
              <a:off x="3408827" y="5995660"/>
              <a:ext cx="423871" cy="42332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7" name="Rectangle 106"/>
            <p:cNvSpPr/>
            <p:nvPr/>
          </p:nvSpPr>
          <p:spPr>
            <a:xfrm>
              <a:off x="4325402" y="6023614"/>
              <a:ext cx="423869" cy="423323"/>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8" name="Rectangle 107"/>
            <p:cNvSpPr/>
            <p:nvPr/>
          </p:nvSpPr>
          <p:spPr>
            <a:xfrm>
              <a:off x="5238353" y="6023614"/>
              <a:ext cx="423869" cy="423323"/>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09" name="Straight Arrow Connector 108"/>
            <p:cNvCxnSpPr/>
            <p:nvPr/>
          </p:nvCxnSpPr>
          <p:spPr>
            <a:xfrm>
              <a:off x="3618951" y="1670571"/>
              <a:ext cx="213748" cy="299523"/>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a:off x="2705999" y="1670571"/>
              <a:ext cx="365906" cy="435306"/>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a:off x="1793048" y="1666579"/>
              <a:ext cx="630371" cy="583068"/>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a:off x="1793048" y="2573129"/>
              <a:ext cx="485458" cy="435306"/>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a:off x="2709623" y="2573129"/>
              <a:ext cx="286202" cy="295528"/>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a:off x="1793048" y="3487668"/>
              <a:ext cx="315187" cy="295528"/>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a:off x="880097" y="2589103"/>
              <a:ext cx="532556" cy="527158"/>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a:off x="880097" y="4402206"/>
              <a:ext cx="405756" cy="243612"/>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a:off x="880097" y="5284796"/>
              <a:ext cx="405756" cy="155750"/>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a:off x="876476" y="6207321"/>
              <a:ext cx="409378" cy="79872"/>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a:off x="880097" y="3487668"/>
              <a:ext cx="532556" cy="295528"/>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flipH="1" flipV="1">
              <a:off x="3285651" y="3188146"/>
              <a:ext cx="333300" cy="279553"/>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a:xfrm flipH="1" flipV="1">
              <a:off x="4296419" y="2249647"/>
              <a:ext cx="239106" cy="311502"/>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flipH="1" flipV="1">
              <a:off x="5252844" y="1438941"/>
              <a:ext cx="195632" cy="235625"/>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flipH="1" flipV="1">
              <a:off x="2278506" y="4094698"/>
              <a:ext cx="431117" cy="307507"/>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flipH="1" flipV="1">
              <a:off x="2278506" y="4985274"/>
              <a:ext cx="431117" cy="299523"/>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flipH="1" flipV="1">
              <a:off x="5017360" y="2105877"/>
              <a:ext cx="438363" cy="455272"/>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flipH="1" flipV="1">
              <a:off x="4006594" y="2868656"/>
              <a:ext cx="528932" cy="603038"/>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flipH="1" flipV="1">
              <a:off x="3934137" y="3783196"/>
              <a:ext cx="601388" cy="619009"/>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p:nvPr/>
          </p:nvCxnSpPr>
          <p:spPr>
            <a:xfrm flipH="1" flipV="1">
              <a:off x="2995825" y="3954920"/>
              <a:ext cx="623125" cy="451280"/>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flipH="1" flipV="1">
              <a:off x="2919747" y="4917384"/>
              <a:ext cx="699203" cy="367413"/>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p:nvPr/>
          </p:nvCxnSpPr>
          <p:spPr>
            <a:xfrm flipH="1" flipV="1">
              <a:off x="2224165" y="6003648"/>
              <a:ext cx="481834" cy="203673"/>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flipH="1" flipV="1">
              <a:off x="2756719" y="5795979"/>
              <a:ext cx="862232" cy="411341"/>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7653" name="Group 262"/>
          <p:cNvGrpSpPr>
            <a:grpSpLocks/>
          </p:cNvGrpSpPr>
          <p:nvPr/>
        </p:nvGrpSpPr>
        <p:grpSpPr bwMode="auto">
          <a:xfrm>
            <a:off x="6474827" y="823566"/>
            <a:ext cx="1418649" cy="1483044"/>
            <a:chOff x="539552" y="1256347"/>
            <a:chExt cx="5267583" cy="5341005"/>
          </a:xfrm>
        </p:grpSpPr>
        <p:pic>
          <p:nvPicPr>
            <p:cNvPr id="27674" name="Picture 13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1329769"/>
              <a:ext cx="5267583" cy="5267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4" name="Straight Arrow Connector 133"/>
            <p:cNvCxnSpPr/>
            <p:nvPr/>
          </p:nvCxnSpPr>
          <p:spPr>
            <a:xfrm>
              <a:off x="1790868" y="1674802"/>
              <a:ext cx="0" cy="4568767"/>
            </a:xfrm>
            <a:prstGeom prst="straightConnector1">
              <a:avLst/>
            </a:prstGeom>
            <a:ln w="127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a:off x="876308" y="1670999"/>
              <a:ext cx="0" cy="4568764"/>
            </a:xfrm>
            <a:prstGeom prst="straightConnector1">
              <a:avLst/>
            </a:prstGeom>
            <a:ln w="127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a:off x="2708974" y="1670999"/>
              <a:ext cx="0" cy="4568764"/>
            </a:xfrm>
            <a:prstGeom prst="straightConnector1">
              <a:avLst/>
            </a:prstGeom>
            <a:ln w="127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a:xfrm>
              <a:off x="3619988" y="1670999"/>
              <a:ext cx="0" cy="4568764"/>
            </a:xfrm>
            <a:prstGeom prst="straightConnector1">
              <a:avLst/>
            </a:prstGeom>
            <a:ln w="127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a:off x="4534548" y="1670999"/>
              <a:ext cx="0" cy="4568764"/>
            </a:xfrm>
            <a:prstGeom prst="straightConnector1">
              <a:avLst/>
            </a:prstGeom>
            <a:ln w="127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a:off x="5449108" y="1670999"/>
              <a:ext cx="0" cy="4568764"/>
            </a:xfrm>
            <a:prstGeom prst="straightConnector1">
              <a:avLst/>
            </a:prstGeom>
            <a:ln w="127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879853" y="1674802"/>
              <a:ext cx="4572801"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865674" y="2572578"/>
              <a:ext cx="4569255"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876308" y="3493178"/>
              <a:ext cx="4572801"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876308" y="4406170"/>
              <a:ext cx="4572801"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879853" y="5315360"/>
              <a:ext cx="4572801"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879853" y="6239763"/>
              <a:ext cx="4572801"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876308" y="1678607"/>
              <a:ext cx="1545536" cy="574423"/>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V="1">
              <a:off x="2400574" y="2112278"/>
              <a:ext cx="673513" cy="14075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flipV="1">
              <a:off x="3059909" y="1971524"/>
              <a:ext cx="772768" cy="140754"/>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V="1">
              <a:off x="3829133" y="1678607"/>
              <a:ext cx="705415" cy="304331"/>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flipV="1">
              <a:off x="4502646" y="1461770"/>
              <a:ext cx="747953" cy="216837"/>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865674" y="1693824"/>
              <a:ext cx="521085" cy="1422746"/>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V="1">
              <a:off x="1390306" y="3010054"/>
              <a:ext cx="896835" cy="98907"/>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V="1">
              <a:off x="2269418" y="2873105"/>
              <a:ext cx="730230" cy="136949"/>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V="1">
              <a:off x="2992558" y="2591599"/>
              <a:ext cx="627430" cy="292917"/>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V="1">
              <a:off x="3619988" y="2294877"/>
              <a:ext cx="673513" cy="296723"/>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flipV="1">
              <a:off x="4293501" y="2138906"/>
              <a:ext cx="723141" cy="152165"/>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5016642" y="1469379"/>
              <a:ext cx="233957" cy="658116"/>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V="1">
              <a:off x="4307681" y="1693824"/>
              <a:ext cx="198509" cy="578228"/>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V="1">
              <a:off x="3634167" y="1982938"/>
              <a:ext cx="198509" cy="601053"/>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V="1">
              <a:off x="3003192" y="2127495"/>
              <a:ext cx="70896" cy="749413"/>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V="1">
              <a:off x="2269418" y="2272052"/>
              <a:ext cx="131157" cy="749413"/>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372580" y="3120373"/>
              <a:ext cx="14179" cy="654311"/>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flipH="1">
              <a:off x="1283961" y="3748056"/>
              <a:ext cx="106344" cy="897776"/>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1276872" y="4645832"/>
              <a:ext cx="0" cy="795063"/>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H="1">
              <a:off x="1252057" y="5440895"/>
              <a:ext cx="31904" cy="844518"/>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H="1">
              <a:off x="1252057" y="6251177"/>
              <a:ext cx="538811" cy="34236"/>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1783778" y="5315360"/>
              <a:ext cx="0" cy="924404"/>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H="1">
              <a:off x="1283961" y="5326771"/>
              <a:ext cx="506906" cy="91299"/>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H="1">
              <a:off x="1783778" y="4409976"/>
              <a:ext cx="10636" cy="901579"/>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H="1">
              <a:off x="1276872" y="4406170"/>
              <a:ext cx="517542" cy="23966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H="1">
              <a:off x="1783778" y="3789901"/>
              <a:ext cx="322579" cy="623878"/>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H="1" flipV="1">
              <a:off x="1386760" y="3789901"/>
              <a:ext cx="716051" cy="7608"/>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H="1">
              <a:off x="2092177" y="3021465"/>
              <a:ext cx="177240" cy="776043"/>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H="1">
              <a:off x="2088631" y="3496983"/>
              <a:ext cx="616796" cy="300525"/>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a:off x="2691249" y="2884517"/>
              <a:ext cx="301310" cy="60866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H="1">
              <a:off x="3308045" y="2580186"/>
              <a:ext cx="340301" cy="64290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flipH="1">
              <a:off x="2708974" y="3230694"/>
              <a:ext cx="602617" cy="262484"/>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H="1">
              <a:off x="3315135" y="2903538"/>
              <a:ext cx="691238" cy="334764"/>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H="1" flipV="1">
              <a:off x="4024096" y="2884517"/>
              <a:ext cx="1410833" cy="61627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H="1">
              <a:off x="4024096" y="2321505"/>
              <a:ext cx="269405" cy="5630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5002463" y="2138906"/>
              <a:ext cx="446646" cy="1411335"/>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H="1">
              <a:off x="2276507" y="3493178"/>
              <a:ext cx="450189" cy="620075"/>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H="1">
              <a:off x="1783778" y="4113253"/>
              <a:ext cx="492729" cy="327156"/>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H="1">
              <a:off x="2276507" y="3953480"/>
              <a:ext cx="723141" cy="178793"/>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H="1">
              <a:off x="2992558" y="3797509"/>
              <a:ext cx="964187" cy="155971"/>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flipV="1">
              <a:off x="3956746" y="3797509"/>
              <a:ext cx="1495908" cy="61627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H="1">
              <a:off x="3049275" y="3287755"/>
              <a:ext cx="258770" cy="661919"/>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3949656" y="2941580"/>
              <a:ext cx="74440" cy="83691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H="1">
              <a:off x="5452654" y="3493178"/>
              <a:ext cx="0" cy="2773215"/>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H="1">
              <a:off x="4534548" y="6228352"/>
              <a:ext cx="918106" cy="7608"/>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H="1">
              <a:off x="4506190" y="5303946"/>
              <a:ext cx="918106" cy="7608"/>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flipV="1">
              <a:off x="4527459" y="5307752"/>
              <a:ext cx="0" cy="943425"/>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flipH="1">
              <a:off x="1780234" y="4992007"/>
              <a:ext cx="496273" cy="323353"/>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flipH="1">
              <a:off x="2280051" y="4912122"/>
              <a:ext cx="641611" cy="79886"/>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H="1" flipV="1">
              <a:off x="2889758" y="4919730"/>
              <a:ext cx="1616432" cy="38802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2287141" y="4132273"/>
              <a:ext cx="21269" cy="859734"/>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flipH="1">
              <a:off x="2896847" y="3972499"/>
              <a:ext cx="177240" cy="916798"/>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3935477" y="3801314"/>
              <a:ext cx="570713" cy="1491221"/>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H="1">
              <a:off x="1758966" y="6003907"/>
              <a:ext cx="485637" cy="24727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H="1">
              <a:off x="2237513" y="5806092"/>
              <a:ext cx="549446" cy="21303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flipH="1" flipV="1">
              <a:off x="2783414" y="5809897"/>
              <a:ext cx="1744045" cy="44128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H="1">
              <a:off x="2269418" y="4992007"/>
              <a:ext cx="38992" cy="1015705"/>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03" name="Rectangle 202"/>
            <p:cNvSpPr/>
            <p:nvPr/>
          </p:nvSpPr>
          <p:spPr>
            <a:xfrm>
              <a:off x="667165" y="1461770"/>
              <a:ext cx="421831" cy="42226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4" name="Rectangle 203"/>
            <p:cNvSpPr/>
            <p:nvPr/>
          </p:nvSpPr>
          <p:spPr>
            <a:xfrm>
              <a:off x="2847220" y="1899247"/>
              <a:ext cx="425377" cy="422258"/>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5" name="Rectangle 204"/>
            <p:cNvSpPr/>
            <p:nvPr/>
          </p:nvSpPr>
          <p:spPr>
            <a:xfrm>
              <a:off x="3619988" y="1750884"/>
              <a:ext cx="421833" cy="422260"/>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6" name="Rectangle 205"/>
            <p:cNvSpPr/>
            <p:nvPr/>
          </p:nvSpPr>
          <p:spPr>
            <a:xfrm>
              <a:off x="4328949" y="1461770"/>
              <a:ext cx="418287" cy="422260"/>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7" name="Rectangle 206"/>
            <p:cNvSpPr/>
            <p:nvPr/>
          </p:nvSpPr>
          <p:spPr>
            <a:xfrm>
              <a:off x="5013098" y="1256347"/>
              <a:ext cx="421831" cy="422260"/>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8" name="Rectangle 207"/>
            <p:cNvSpPr/>
            <p:nvPr/>
          </p:nvSpPr>
          <p:spPr>
            <a:xfrm>
              <a:off x="1174071" y="2865497"/>
              <a:ext cx="425377" cy="422258"/>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9" name="Rectangle 208"/>
            <p:cNvSpPr/>
            <p:nvPr/>
          </p:nvSpPr>
          <p:spPr>
            <a:xfrm>
              <a:off x="2035460" y="2770393"/>
              <a:ext cx="421831" cy="418455"/>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0" name="Rectangle 209"/>
            <p:cNvSpPr/>
            <p:nvPr/>
          </p:nvSpPr>
          <p:spPr>
            <a:xfrm>
              <a:off x="2758601" y="2644857"/>
              <a:ext cx="418287" cy="418455"/>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1" name="Rectangle 210"/>
            <p:cNvSpPr/>
            <p:nvPr/>
          </p:nvSpPr>
          <p:spPr>
            <a:xfrm>
              <a:off x="3410846" y="2378568"/>
              <a:ext cx="418287" cy="422258"/>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2" name="Rectangle 211"/>
            <p:cNvSpPr/>
            <p:nvPr/>
          </p:nvSpPr>
          <p:spPr>
            <a:xfrm>
              <a:off x="4084359" y="2085648"/>
              <a:ext cx="421831" cy="422260"/>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3" name="Rectangle 212"/>
            <p:cNvSpPr/>
            <p:nvPr/>
          </p:nvSpPr>
          <p:spPr>
            <a:xfrm>
              <a:off x="4803954" y="1929680"/>
              <a:ext cx="421833" cy="422258"/>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4" name="Rectangle 213"/>
            <p:cNvSpPr/>
            <p:nvPr/>
          </p:nvSpPr>
          <p:spPr>
            <a:xfrm>
              <a:off x="1170528" y="3569261"/>
              <a:ext cx="421831" cy="418455"/>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5" name="Rectangle 214"/>
            <p:cNvSpPr/>
            <p:nvPr/>
          </p:nvSpPr>
          <p:spPr>
            <a:xfrm>
              <a:off x="1868853" y="3550241"/>
              <a:ext cx="418287" cy="422258"/>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6" name="Rectangle 215"/>
            <p:cNvSpPr/>
            <p:nvPr/>
          </p:nvSpPr>
          <p:spPr>
            <a:xfrm>
              <a:off x="2496285" y="3287755"/>
              <a:ext cx="421831" cy="422260"/>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7" name="Rectangle 216"/>
            <p:cNvSpPr/>
            <p:nvPr/>
          </p:nvSpPr>
          <p:spPr>
            <a:xfrm>
              <a:off x="3074088" y="3010054"/>
              <a:ext cx="425377" cy="42606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8" name="Rectangle 217"/>
            <p:cNvSpPr/>
            <p:nvPr/>
          </p:nvSpPr>
          <p:spPr>
            <a:xfrm>
              <a:off x="3797228" y="2698115"/>
              <a:ext cx="421833" cy="418455"/>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9" name="Rectangle 218"/>
            <p:cNvSpPr/>
            <p:nvPr/>
          </p:nvSpPr>
          <p:spPr>
            <a:xfrm>
              <a:off x="5236420" y="3287755"/>
              <a:ext cx="425377" cy="42226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0" name="Rectangle 219"/>
            <p:cNvSpPr/>
            <p:nvPr/>
          </p:nvSpPr>
          <p:spPr>
            <a:xfrm>
              <a:off x="1039369" y="4394759"/>
              <a:ext cx="421833" cy="42606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1" name="Rectangle 220"/>
            <p:cNvSpPr/>
            <p:nvPr/>
          </p:nvSpPr>
          <p:spPr>
            <a:xfrm>
              <a:off x="1578179" y="4223572"/>
              <a:ext cx="425377" cy="422260"/>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2" name="Rectangle 221"/>
            <p:cNvSpPr/>
            <p:nvPr/>
          </p:nvSpPr>
          <p:spPr>
            <a:xfrm>
              <a:off x="2074452" y="3900222"/>
              <a:ext cx="425377" cy="42606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3" name="Rectangle 222"/>
            <p:cNvSpPr/>
            <p:nvPr/>
          </p:nvSpPr>
          <p:spPr>
            <a:xfrm>
              <a:off x="2786960" y="3774684"/>
              <a:ext cx="425377" cy="42606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4" name="Rectangle 223"/>
            <p:cNvSpPr/>
            <p:nvPr/>
          </p:nvSpPr>
          <p:spPr>
            <a:xfrm>
              <a:off x="3736968" y="3611108"/>
              <a:ext cx="425377" cy="418455"/>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5" name="Rectangle 224"/>
            <p:cNvSpPr/>
            <p:nvPr/>
          </p:nvSpPr>
          <p:spPr>
            <a:xfrm>
              <a:off x="5236420" y="4227377"/>
              <a:ext cx="425377" cy="418455"/>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6" name="Rectangle 225"/>
            <p:cNvSpPr/>
            <p:nvPr/>
          </p:nvSpPr>
          <p:spPr>
            <a:xfrm>
              <a:off x="1074817" y="5205039"/>
              <a:ext cx="421833" cy="42606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7" name="Rectangle 226"/>
            <p:cNvSpPr/>
            <p:nvPr/>
          </p:nvSpPr>
          <p:spPr>
            <a:xfrm>
              <a:off x="1581725" y="5102328"/>
              <a:ext cx="425377" cy="422258"/>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8" name="Rectangle 227"/>
            <p:cNvSpPr/>
            <p:nvPr/>
          </p:nvSpPr>
          <p:spPr>
            <a:xfrm>
              <a:off x="2106357" y="4778976"/>
              <a:ext cx="421831" cy="42606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9" name="Rectangle 228"/>
            <p:cNvSpPr/>
            <p:nvPr/>
          </p:nvSpPr>
          <p:spPr>
            <a:xfrm>
              <a:off x="4328949" y="5102328"/>
              <a:ext cx="418287" cy="422258"/>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0" name="Rectangle 229"/>
            <p:cNvSpPr/>
            <p:nvPr/>
          </p:nvSpPr>
          <p:spPr>
            <a:xfrm>
              <a:off x="5239966" y="5102328"/>
              <a:ext cx="421831" cy="422258"/>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1" name="Rectangle 230"/>
            <p:cNvSpPr/>
            <p:nvPr/>
          </p:nvSpPr>
          <p:spPr>
            <a:xfrm>
              <a:off x="993287" y="6038145"/>
              <a:ext cx="421831" cy="418455"/>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2" name="Rectangle 231"/>
            <p:cNvSpPr/>
            <p:nvPr/>
          </p:nvSpPr>
          <p:spPr>
            <a:xfrm>
              <a:off x="1578179" y="6022929"/>
              <a:ext cx="425377" cy="426063"/>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3" name="Rectangle 232"/>
            <p:cNvSpPr/>
            <p:nvPr/>
          </p:nvSpPr>
          <p:spPr>
            <a:xfrm>
              <a:off x="2014192" y="5806092"/>
              <a:ext cx="421831" cy="422260"/>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4" name="Rectangle 233"/>
            <p:cNvSpPr/>
            <p:nvPr/>
          </p:nvSpPr>
          <p:spPr>
            <a:xfrm>
              <a:off x="4325406" y="6022929"/>
              <a:ext cx="421831" cy="426063"/>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5" name="Rectangle 234"/>
            <p:cNvSpPr/>
            <p:nvPr/>
          </p:nvSpPr>
          <p:spPr>
            <a:xfrm>
              <a:off x="5236420" y="6022929"/>
              <a:ext cx="425377" cy="426063"/>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6" name="Rectangle 235"/>
            <p:cNvSpPr/>
            <p:nvPr/>
          </p:nvSpPr>
          <p:spPr>
            <a:xfrm>
              <a:off x="2212701" y="2043804"/>
              <a:ext cx="421831" cy="422258"/>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237" name="Straight Connector 236"/>
            <p:cNvCxnSpPr/>
            <p:nvPr/>
          </p:nvCxnSpPr>
          <p:spPr>
            <a:xfrm flipH="1">
              <a:off x="2801139" y="4927338"/>
              <a:ext cx="85075" cy="874951"/>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38" name="Rectangle 237"/>
            <p:cNvSpPr/>
            <p:nvPr/>
          </p:nvSpPr>
          <p:spPr>
            <a:xfrm>
              <a:off x="2740876" y="4718110"/>
              <a:ext cx="425377" cy="422260"/>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9" name="Rectangle 238"/>
            <p:cNvSpPr/>
            <p:nvPr/>
          </p:nvSpPr>
          <p:spPr>
            <a:xfrm>
              <a:off x="2574271" y="5593060"/>
              <a:ext cx="425377" cy="42606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240" name="Straight Arrow Connector 239"/>
            <p:cNvCxnSpPr/>
            <p:nvPr/>
          </p:nvCxnSpPr>
          <p:spPr>
            <a:xfrm>
              <a:off x="3619988" y="1674802"/>
              <a:ext cx="212688" cy="296723"/>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1" name="Straight Arrow Connector 240"/>
            <p:cNvCxnSpPr/>
            <p:nvPr/>
          </p:nvCxnSpPr>
          <p:spPr>
            <a:xfrm>
              <a:off x="2705428" y="1674802"/>
              <a:ext cx="368660" cy="437477"/>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2" name="Straight Arrow Connector 241"/>
            <p:cNvCxnSpPr/>
            <p:nvPr/>
          </p:nvCxnSpPr>
          <p:spPr>
            <a:xfrm>
              <a:off x="1790868" y="2572578"/>
              <a:ext cx="485640" cy="437477"/>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3" name="Straight Arrow Connector 242"/>
            <p:cNvCxnSpPr/>
            <p:nvPr/>
          </p:nvCxnSpPr>
          <p:spPr>
            <a:xfrm>
              <a:off x="2708974" y="2572578"/>
              <a:ext cx="290674" cy="300528"/>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4" name="Straight Arrow Connector 243"/>
            <p:cNvCxnSpPr/>
            <p:nvPr/>
          </p:nvCxnSpPr>
          <p:spPr>
            <a:xfrm>
              <a:off x="1790868" y="3493178"/>
              <a:ext cx="315489" cy="296723"/>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5" name="Straight Arrow Connector 244"/>
            <p:cNvCxnSpPr/>
            <p:nvPr/>
          </p:nvCxnSpPr>
          <p:spPr>
            <a:xfrm>
              <a:off x="879853" y="2591599"/>
              <a:ext cx="535265" cy="524971"/>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6" name="Straight Arrow Connector 245"/>
            <p:cNvCxnSpPr/>
            <p:nvPr/>
          </p:nvCxnSpPr>
          <p:spPr>
            <a:xfrm>
              <a:off x="876308" y="4406170"/>
              <a:ext cx="407654" cy="239662"/>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7" name="Straight Arrow Connector 246"/>
            <p:cNvCxnSpPr/>
            <p:nvPr/>
          </p:nvCxnSpPr>
          <p:spPr>
            <a:xfrm>
              <a:off x="879853" y="5288730"/>
              <a:ext cx="404108" cy="152165"/>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8" name="Straight Arrow Connector 247"/>
            <p:cNvCxnSpPr/>
            <p:nvPr/>
          </p:nvCxnSpPr>
          <p:spPr>
            <a:xfrm>
              <a:off x="876308" y="6209330"/>
              <a:ext cx="407654" cy="76083"/>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9" name="Straight Arrow Connector 248"/>
            <p:cNvCxnSpPr/>
            <p:nvPr/>
          </p:nvCxnSpPr>
          <p:spPr>
            <a:xfrm>
              <a:off x="879853" y="3493178"/>
              <a:ext cx="535265" cy="296723"/>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0" name="Straight Arrow Connector 249"/>
            <p:cNvCxnSpPr/>
            <p:nvPr/>
          </p:nvCxnSpPr>
          <p:spPr>
            <a:xfrm flipH="1" flipV="1">
              <a:off x="3286776" y="3188847"/>
              <a:ext cx="333212" cy="285311"/>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1" name="Straight Arrow Connector 250"/>
            <p:cNvCxnSpPr/>
            <p:nvPr/>
          </p:nvCxnSpPr>
          <p:spPr>
            <a:xfrm flipH="1" flipV="1">
              <a:off x="4293501" y="2253030"/>
              <a:ext cx="241047" cy="308136"/>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2" name="Straight Arrow Connector 251"/>
            <p:cNvCxnSpPr/>
            <p:nvPr/>
          </p:nvCxnSpPr>
          <p:spPr>
            <a:xfrm flipH="1" flipV="1">
              <a:off x="5250599" y="1442751"/>
              <a:ext cx="194965" cy="235856"/>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3" name="Straight Arrow Connector 252"/>
            <p:cNvCxnSpPr/>
            <p:nvPr/>
          </p:nvCxnSpPr>
          <p:spPr>
            <a:xfrm flipH="1" flipV="1">
              <a:off x="2276507" y="4098037"/>
              <a:ext cx="432466" cy="308134"/>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4" name="Straight Arrow Connector 253"/>
            <p:cNvCxnSpPr/>
            <p:nvPr/>
          </p:nvCxnSpPr>
          <p:spPr>
            <a:xfrm flipH="1" flipV="1">
              <a:off x="2276507" y="4992007"/>
              <a:ext cx="432466" cy="296723"/>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5" name="Straight Arrow Connector 254"/>
            <p:cNvCxnSpPr/>
            <p:nvPr/>
          </p:nvCxnSpPr>
          <p:spPr>
            <a:xfrm flipH="1" flipV="1">
              <a:off x="2223334" y="6003907"/>
              <a:ext cx="482094" cy="205423"/>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6" name="Straight Arrow Connector 255"/>
            <p:cNvCxnSpPr/>
            <p:nvPr/>
          </p:nvCxnSpPr>
          <p:spPr>
            <a:xfrm flipH="1" flipV="1">
              <a:off x="5016642" y="2112278"/>
              <a:ext cx="436012" cy="448888"/>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7" name="Straight Arrow Connector 256"/>
            <p:cNvCxnSpPr/>
            <p:nvPr/>
          </p:nvCxnSpPr>
          <p:spPr>
            <a:xfrm flipH="1" flipV="1">
              <a:off x="4006373" y="2873105"/>
              <a:ext cx="528175" cy="601053"/>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8" name="Straight Arrow Connector 257"/>
            <p:cNvCxnSpPr/>
            <p:nvPr/>
          </p:nvCxnSpPr>
          <p:spPr>
            <a:xfrm flipH="1" flipV="1">
              <a:off x="3935477" y="3789901"/>
              <a:ext cx="599071" cy="616270"/>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9" name="Straight Arrow Connector 258"/>
            <p:cNvCxnSpPr/>
            <p:nvPr/>
          </p:nvCxnSpPr>
          <p:spPr>
            <a:xfrm flipH="1" flipV="1">
              <a:off x="2999648" y="3953480"/>
              <a:ext cx="620340" cy="456496"/>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0" name="Straight Arrow Connector 259"/>
            <p:cNvCxnSpPr/>
            <p:nvPr/>
          </p:nvCxnSpPr>
          <p:spPr>
            <a:xfrm flipH="1" flipV="1">
              <a:off x="2921662" y="4919730"/>
              <a:ext cx="698326" cy="369000"/>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1" name="Straight Arrow Connector 260"/>
            <p:cNvCxnSpPr/>
            <p:nvPr/>
          </p:nvCxnSpPr>
          <p:spPr>
            <a:xfrm flipH="1" flipV="1">
              <a:off x="2758601" y="5798484"/>
              <a:ext cx="861387" cy="410847"/>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2" name="Straight Arrow Connector 261"/>
            <p:cNvCxnSpPr/>
            <p:nvPr/>
          </p:nvCxnSpPr>
          <p:spPr>
            <a:xfrm>
              <a:off x="1790868" y="1670999"/>
              <a:ext cx="630976" cy="582031"/>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27654" name="TextBox 263"/>
          <p:cNvSpPr txBox="1">
            <a:spLocks noChangeArrowheads="1"/>
          </p:cNvSpPr>
          <p:nvPr/>
        </p:nvSpPr>
        <p:spPr bwMode="auto">
          <a:xfrm>
            <a:off x="466725" y="2371725"/>
            <a:ext cx="2663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ru-RU"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Исходное изображение</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ru-RU"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пиксели контура</a:t>
            </a:r>
            <a:br>
              <a:rPr kumimoji="0" lang="ru-RU" altLang="ru-RU"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endParaRPr kumimoji="0" lang="ru-RU" altLang="ru-RU" sz="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ru-RU"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сдвигаемые пиксели</a:t>
            </a:r>
            <a:br>
              <a:rPr kumimoji="0" lang="ru-RU" altLang="ru-RU"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endParaRPr kumimoji="0" lang="ru-RU" altLang="ru-RU" sz="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ru-RU"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неподвижные пиксели</a:t>
            </a:r>
          </a:p>
        </p:txBody>
      </p:sp>
      <p:sp>
        <p:nvSpPr>
          <p:cNvPr id="265" name="Rectangle 264"/>
          <p:cNvSpPr/>
          <p:nvPr/>
        </p:nvSpPr>
        <p:spPr>
          <a:xfrm>
            <a:off x="592713" y="2649537"/>
            <a:ext cx="209550" cy="211137"/>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67" name="Rectangle 266"/>
          <p:cNvSpPr/>
          <p:nvPr/>
        </p:nvSpPr>
        <p:spPr>
          <a:xfrm>
            <a:off x="584776" y="3293725"/>
            <a:ext cx="217487" cy="217488"/>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68" name="Rectangle 267"/>
          <p:cNvSpPr/>
          <p:nvPr/>
        </p:nvSpPr>
        <p:spPr>
          <a:xfrm>
            <a:off x="592713" y="2971006"/>
            <a:ext cx="209550" cy="209550"/>
          </a:xfrm>
          <a:prstGeom prst="rect">
            <a:avLst/>
          </a:prstGeom>
          <a:solidFill>
            <a:schemeClr val="tx1">
              <a:lumMod val="85000"/>
              <a:lumOff val="15000"/>
            </a:schemeClr>
          </a:solidFill>
          <a:ln>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7658" name="TextBox 268"/>
          <p:cNvSpPr txBox="1">
            <a:spLocks noChangeArrowheads="1"/>
          </p:cNvSpPr>
          <p:nvPr/>
        </p:nvSpPr>
        <p:spPr bwMode="auto">
          <a:xfrm>
            <a:off x="3239294" y="2468196"/>
            <a:ext cx="251936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ru-RU"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Вычисленные вектора смещения пикселей</a:t>
            </a:r>
          </a:p>
        </p:txBody>
      </p:sp>
      <p:sp>
        <p:nvSpPr>
          <p:cNvPr id="27659" name="TextBox 269"/>
          <p:cNvSpPr txBox="1">
            <a:spLocks noChangeArrowheads="1"/>
          </p:cNvSpPr>
          <p:nvPr/>
        </p:nvSpPr>
        <p:spPr bwMode="auto">
          <a:xfrm>
            <a:off x="6034088" y="2504743"/>
            <a:ext cx="25209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ru-RU"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Результат</a:t>
            </a:r>
          </a:p>
        </p:txBody>
      </p:sp>
      <p:pic>
        <p:nvPicPr>
          <p:cNvPr id="291" name="Picture 29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9888" y="4102556"/>
            <a:ext cx="1800225" cy="130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2" name="Picture 29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22102" y="4090193"/>
            <a:ext cx="1798638" cy="130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 name="Right Arrow 292"/>
          <p:cNvSpPr/>
          <p:nvPr/>
        </p:nvSpPr>
        <p:spPr>
          <a:xfrm>
            <a:off x="2056661" y="4952770"/>
            <a:ext cx="234950" cy="215900"/>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295" name="Straight Connector 294"/>
          <p:cNvCxnSpPr/>
          <p:nvPr/>
        </p:nvCxnSpPr>
        <p:spPr>
          <a:xfrm>
            <a:off x="2780908" y="5622965"/>
            <a:ext cx="1050925"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p:nvCxnSpPr>
        <p:spPr>
          <a:xfrm>
            <a:off x="3063081" y="5622965"/>
            <a:ext cx="42703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9" name="Straight Arrow Connector 298"/>
          <p:cNvCxnSpPr/>
          <p:nvPr/>
        </p:nvCxnSpPr>
        <p:spPr>
          <a:xfrm flipV="1">
            <a:off x="2808644" y="5675094"/>
            <a:ext cx="125413" cy="2667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7666" name="TextBox 302"/>
          <p:cNvSpPr txBox="1">
            <a:spLocks noChangeArrowheads="1"/>
          </p:cNvSpPr>
          <p:nvPr/>
        </p:nvSpPr>
        <p:spPr bwMode="auto">
          <a:xfrm>
            <a:off x="3276599" y="5972146"/>
            <a:ext cx="12477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ru-RU"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сгущение</a:t>
            </a:r>
          </a:p>
        </p:txBody>
      </p:sp>
      <p:sp>
        <p:nvSpPr>
          <p:cNvPr id="27667" name="TextBox 303"/>
          <p:cNvSpPr txBox="1">
            <a:spLocks noChangeArrowheads="1"/>
          </p:cNvSpPr>
          <p:nvPr/>
        </p:nvSpPr>
        <p:spPr bwMode="auto">
          <a:xfrm>
            <a:off x="1835459" y="5998373"/>
            <a:ext cx="13700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ru-RU"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разрежение</a:t>
            </a:r>
          </a:p>
        </p:txBody>
      </p:sp>
      <p:cxnSp>
        <p:nvCxnSpPr>
          <p:cNvPr id="306" name="Straight Arrow Connector 305"/>
          <p:cNvCxnSpPr/>
          <p:nvPr/>
        </p:nvCxnSpPr>
        <p:spPr>
          <a:xfrm flipH="1" flipV="1">
            <a:off x="3338511" y="5715876"/>
            <a:ext cx="303213" cy="2667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669" name="TextBox 314"/>
          <p:cNvSpPr txBox="1">
            <a:spLocks noChangeArrowheads="1"/>
          </p:cNvSpPr>
          <p:nvPr/>
        </p:nvSpPr>
        <p:spPr bwMode="auto">
          <a:xfrm>
            <a:off x="136963" y="5592426"/>
            <a:ext cx="1863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ru-RU"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Профиль размытого контура</a:t>
            </a:r>
          </a:p>
        </p:txBody>
      </p:sp>
      <p:graphicFrame>
        <p:nvGraphicFramePr>
          <p:cNvPr id="27670" name="Object 315"/>
          <p:cNvGraphicFramePr>
            <a:graphicFrameLocks noChangeAspect="1"/>
          </p:cNvGraphicFramePr>
          <p:nvPr/>
        </p:nvGraphicFramePr>
        <p:xfrm>
          <a:off x="5379403" y="3935706"/>
          <a:ext cx="3122612" cy="741363"/>
        </p:xfrm>
        <a:graphic>
          <a:graphicData uri="http://schemas.openxmlformats.org/presentationml/2006/ole">
            <mc:AlternateContent xmlns:mc="http://schemas.openxmlformats.org/markup-compatibility/2006">
              <mc:Choice xmlns:v="urn:schemas-microsoft-com:vml" Requires="v">
                <p:oleObj name="Equation" r:id="rId8" imgW="2197100" imgH="520700" progId="Equation.3">
                  <p:embed/>
                </p:oleObj>
              </mc:Choice>
              <mc:Fallback>
                <p:oleObj name="Equation" r:id="rId8" imgW="2197100" imgH="520700" progId="Equation.3">
                  <p:embed/>
                  <p:pic>
                    <p:nvPicPr>
                      <p:cNvPr id="27670" name="Object 3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79403" y="3935706"/>
                        <a:ext cx="3122612"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671" name="TextBox 316"/>
          <p:cNvSpPr txBox="1">
            <a:spLocks noChangeArrowheads="1"/>
          </p:cNvSpPr>
          <p:nvPr/>
        </p:nvSpPr>
        <p:spPr bwMode="auto">
          <a:xfrm>
            <a:off x="4850836" y="3029459"/>
            <a:ext cx="39639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ru-RU"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Вектора смещения находятся из решения задачи Дирихле для уравнения Пуассона</a:t>
            </a:r>
          </a:p>
        </p:txBody>
      </p:sp>
      <p:sp>
        <p:nvSpPr>
          <p:cNvPr id="27672" name="TextBox 318"/>
          <p:cNvSpPr txBox="1">
            <a:spLocks noChangeArrowheads="1"/>
          </p:cNvSpPr>
          <p:nvPr/>
        </p:nvSpPr>
        <p:spPr bwMode="auto">
          <a:xfrm>
            <a:off x="4877685" y="5090319"/>
            <a:ext cx="41583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ru-RU" sz="1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a:t>
            </a:r>
            <a:r>
              <a:rPr kumimoji="0" lang="en-US" altLang="ru-RU"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altLang="ru-RU" sz="1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x</a:t>
            </a:r>
            <a:r>
              <a:rPr kumimoji="0" lang="en-US" altLang="ru-RU"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ru-RU" sz="1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y</a:t>
            </a:r>
            <a:r>
              <a:rPr kumimoji="0" lang="en-US" altLang="ru-RU"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ru-RU"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ru-RU" altLang="ru-RU"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функция, определяющая области сгущения и разрежения пикселей</a:t>
            </a:r>
          </a:p>
        </p:txBody>
      </p:sp>
      <p:graphicFrame>
        <p:nvGraphicFramePr>
          <p:cNvPr id="27673" name="Object 319"/>
          <p:cNvGraphicFramePr>
            <a:graphicFrameLocks noChangeAspect="1"/>
          </p:cNvGraphicFramePr>
          <p:nvPr/>
        </p:nvGraphicFramePr>
        <p:xfrm>
          <a:off x="5462256" y="4736203"/>
          <a:ext cx="1858963" cy="384175"/>
        </p:xfrm>
        <a:graphic>
          <a:graphicData uri="http://schemas.openxmlformats.org/presentationml/2006/ole">
            <mc:AlternateContent xmlns:mc="http://schemas.openxmlformats.org/markup-compatibility/2006">
              <mc:Choice xmlns:v="urn:schemas-microsoft-com:vml" Requires="v">
                <p:oleObj name="Формула" r:id="rId10" imgW="927100" imgH="190500" progId="Equation.3">
                  <p:embed/>
                </p:oleObj>
              </mc:Choice>
              <mc:Fallback>
                <p:oleObj name="Формула" r:id="rId10" imgW="927100" imgH="190500" progId="Equation.3">
                  <p:embed/>
                  <p:pic>
                    <p:nvPicPr>
                      <p:cNvPr id="27673" name="Object 3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62256" y="4736203"/>
                        <a:ext cx="185896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 name="Picture 7">
            <a:extLst>
              <a:ext uri="{FF2B5EF4-FFF2-40B4-BE49-F238E27FC236}">
                <a16:creationId xmlns:a16="http://schemas.microsoft.com/office/drawing/2014/main" id="{E32CD40C-FFB7-B519-594C-67F4A241361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23232" t="23933" r="23232" b="23933"/>
          <a:stretch>
            <a:fillRect/>
          </a:stretch>
        </p:blipFill>
        <p:spPr bwMode="auto">
          <a:xfrm>
            <a:off x="5395038" y="5622965"/>
            <a:ext cx="1492803" cy="1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ight Arrow 17">
            <a:extLst>
              <a:ext uri="{FF2B5EF4-FFF2-40B4-BE49-F238E27FC236}">
                <a16:creationId xmlns:a16="http://schemas.microsoft.com/office/drawing/2014/main" id="{085AA644-0706-8B70-F266-65323759B3D6}"/>
              </a:ext>
            </a:extLst>
          </p:cNvPr>
          <p:cNvSpPr/>
          <p:nvPr/>
        </p:nvSpPr>
        <p:spPr>
          <a:xfrm>
            <a:off x="6991306" y="6124498"/>
            <a:ext cx="236537" cy="215900"/>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Arial"/>
              <a:ea typeface="+mn-ea"/>
              <a:cs typeface="+mn-cs"/>
            </a:endParaRPr>
          </a:p>
        </p:txBody>
      </p:sp>
      <p:pic>
        <p:nvPicPr>
          <p:cNvPr id="4" name="Picture 8">
            <a:extLst>
              <a:ext uri="{FF2B5EF4-FFF2-40B4-BE49-F238E27FC236}">
                <a16:creationId xmlns:a16="http://schemas.microsoft.com/office/drawing/2014/main" id="{AA5E2CFE-0F58-0334-4F66-B981D9DE150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23230" t="23933" r="23230" b="23933"/>
          <a:stretch>
            <a:fillRect/>
          </a:stretch>
        </p:blipFill>
        <p:spPr bwMode="auto">
          <a:xfrm>
            <a:off x="7271981" y="5634096"/>
            <a:ext cx="1452057" cy="1210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0 0 L -0.25 0 E" pathEditMode="relative" ptsTypes="">
                                      <p:cBhvr>
                                        <p:cTn id="6" dur="2000" fill="hold"/>
                                        <p:tgtEl>
                                          <p:spTgt spid="291"/>
                                        </p:tgtEl>
                                        <p:attrNameLst>
                                          <p:attrName>ppt_x</p:attrName>
                                          <p:attrName>ppt_y</p:attrName>
                                        </p:attrNameLst>
                                      </p:cBhvr>
                                    </p:animMotion>
                                  </p:childTnLst>
                                </p:cTn>
                              </p:par>
                            </p:childTnLst>
                          </p:cTn>
                        </p:par>
                        <p:par>
                          <p:cTn id="7" fill="hold" nodeType="afterGroup">
                            <p:stCondLst>
                              <p:cond delay="2000"/>
                            </p:stCondLst>
                            <p:childTnLst>
                              <p:par>
                                <p:cTn id="8" presetID="1" presetClass="entr" presetSubtype="0" fill="hold" nodeType="afterEffect">
                                  <p:stCondLst>
                                    <p:cond delay="0"/>
                                  </p:stCondLst>
                                  <p:childTnLst>
                                    <p:set>
                                      <p:cBhvr>
                                        <p:cTn id="9" dur="1" fill="hold">
                                          <p:stCondLst>
                                            <p:cond delay="0"/>
                                          </p:stCondLst>
                                        </p:cTn>
                                        <p:tgtEl>
                                          <p:spTgt spid="292"/>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95"/>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9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9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5">
            <a:extLst>
              <a:ext uri="{FF2B5EF4-FFF2-40B4-BE49-F238E27FC236}">
                <a16:creationId xmlns:a16="http://schemas.microsoft.com/office/drawing/2014/main" id="{3311C552-44E2-F328-E250-8D568359BA81}"/>
              </a:ext>
            </a:extLst>
          </p:cNvPr>
          <p:cNvGrpSpPr>
            <a:grpSpLocks/>
          </p:cNvGrpSpPr>
          <p:nvPr/>
        </p:nvGrpSpPr>
        <p:grpSpPr bwMode="auto">
          <a:xfrm>
            <a:off x="0" y="0"/>
            <a:ext cx="8820150" cy="1152525"/>
            <a:chOff x="0" y="164"/>
            <a:chExt cx="5556" cy="726"/>
          </a:xfrm>
        </p:grpSpPr>
        <p:sp>
          <p:nvSpPr>
            <p:cNvPr id="6" name="Rectangle 16">
              <a:extLst>
                <a:ext uri="{FF2B5EF4-FFF2-40B4-BE49-F238E27FC236}">
                  <a16:creationId xmlns:a16="http://schemas.microsoft.com/office/drawing/2014/main" id="{636DAEB7-BBBE-CBBE-5F41-233DB9CACBF5}"/>
                </a:ext>
              </a:extLst>
            </p:cNvPr>
            <p:cNvSpPr>
              <a:spLocks noChangeArrowheads="1"/>
            </p:cNvSpPr>
            <p:nvPr/>
          </p:nvSpPr>
          <p:spPr bwMode="auto">
            <a:xfrm>
              <a:off x="227" y="209"/>
              <a:ext cx="544" cy="272"/>
            </a:xfrm>
            <a:prstGeom prst="rect">
              <a:avLst/>
            </a:prstGeom>
            <a:gradFill rotWithShape="1">
              <a:gsLst>
                <a:gs pos="0">
                  <a:srgbClr val="0000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17">
              <a:extLst>
                <a:ext uri="{FF2B5EF4-FFF2-40B4-BE49-F238E27FC236}">
                  <a16:creationId xmlns:a16="http://schemas.microsoft.com/office/drawing/2014/main" id="{168A1421-8A78-3E0F-BB99-E68BF4A9AEB4}"/>
                </a:ext>
              </a:extLst>
            </p:cNvPr>
            <p:cNvSpPr>
              <a:spLocks noChangeArrowheads="1"/>
            </p:cNvSpPr>
            <p:nvPr/>
          </p:nvSpPr>
          <p:spPr bwMode="auto">
            <a:xfrm>
              <a:off x="317" y="481"/>
              <a:ext cx="635" cy="318"/>
            </a:xfrm>
            <a:prstGeom prst="rect">
              <a:avLst/>
            </a:prstGeom>
            <a:gradFill rotWithShape="1">
              <a:gsLst>
                <a:gs pos="0">
                  <a:srgbClr val="FFCC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 name="Rectangle 18">
              <a:extLst>
                <a:ext uri="{FF2B5EF4-FFF2-40B4-BE49-F238E27FC236}">
                  <a16:creationId xmlns:a16="http://schemas.microsoft.com/office/drawing/2014/main" id="{A666D4A1-6C61-F00A-57B6-5E559232C2D8}"/>
                </a:ext>
              </a:extLst>
            </p:cNvPr>
            <p:cNvSpPr>
              <a:spLocks noChangeArrowheads="1"/>
            </p:cNvSpPr>
            <p:nvPr/>
          </p:nvSpPr>
          <p:spPr bwMode="auto">
            <a:xfrm>
              <a:off x="0" y="436"/>
              <a:ext cx="408" cy="318"/>
            </a:xfrm>
            <a:prstGeom prst="rect">
              <a:avLst/>
            </a:prstGeom>
            <a:gradFill rotWithShape="1">
              <a:gsLst>
                <a:gs pos="0">
                  <a:schemeClr val="bg1"/>
                </a:gs>
                <a:gs pos="100000">
                  <a:srgbClr val="FF000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Rectangle 19">
              <a:extLst>
                <a:ext uri="{FF2B5EF4-FFF2-40B4-BE49-F238E27FC236}">
                  <a16:creationId xmlns:a16="http://schemas.microsoft.com/office/drawing/2014/main" id="{8BBF5BF8-844D-B2E2-1AB0-344CBB2ED9D0}"/>
                </a:ext>
              </a:extLst>
            </p:cNvPr>
            <p:cNvSpPr>
              <a:spLocks noChangeArrowheads="1"/>
            </p:cNvSpPr>
            <p:nvPr/>
          </p:nvSpPr>
          <p:spPr bwMode="auto">
            <a:xfrm>
              <a:off x="204" y="708"/>
              <a:ext cx="5352" cy="23"/>
            </a:xfrm>
            <a:prstGeom prst="rect">
              <a:avLst/>
            </a:prstGeom>
            <a:gradFill rotWithShape="1">
              <a:gsLst>
                <a:gs pos="0">
                  <a:schemeClr val="tx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 name="Rectangle 20">
              <a:extLst>
                <a:ext uri="{FF2B5EF4-FFF2-40B4-BE49-F238E27FC236}">
                  <a16:creationId xmlns:a16="http://schemas.microsoft.com/office/drawing/2014/main" id="{90EAF582-E6F3-4F2F-CC1C-9429B08011D7}"/>
                </a:ext>
              </a:extLst>
            </p:cNvPr>
            <p:cNvSpPr>
              <a:spLocks noChangeArrowheads="1"/>
            </p:cNvSpPr>
            <p:nvPr/>
          </p:nvSpPr>
          <p:spPr bwMode="auto">
            <a:xfrm>
              <a:off x="476" y="164"/>
              <a:ext cx="11" cy="726"/>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11" name="Rectangle 21">
            <a:extLst>
              <a:ext uri="{FF2B5EF4-FFF2-40B4-BE49-F238E27FC236}">
                <a16:creationId xmlns:a16="http://schemas.microsoft.com/office/drawing/2014/main" id="{DBC53C4A-1AFC-E7E5-7F78-0C6CA0EBE6F2}"/>
              </a:ext>
            </a:extLst>
          </p:cNvPr>
          <p:cNvSpPr>
            <a:spLocks noGrp="1" noChangeArrowheads="1"/>
          </p:cNvSpPr>
          <p:nvPr>
            <p:ph type="title"/>
          </p:nvPr>
        </p:nvSpPr>
        <p:spPr>
          <a:xfrm>
            <a:off x="1080017" y="131026"/>
            <a:ext cx="7643812" cy="706437"/>
          </a:xfrm>
        </p:spPr>
        <p:txBody>
          <a:bodyPr/>
          <a:lstStyle/>
          <a:p>
            <a:pPr algn="l" eaLnBrk="1" hangingPunct="1"/>
            <a:r>
              <a:rPr lang="ru-RU" sz="2400" dirty="0"/>
              <a:t>Анализ гистологических изображений</a:t>
            </a:r>
            <a:br>
              <a:rPr lang="ru-RU" sz="2400" dirty="0"/>
            </a:br>
            <a:r>
              <a:rPr lang="ru-RU" sz="2400" dirty="0"/>
              <a:t>(включая </a:t>
            </a:r>
            <a:r>
              <a:rPr lang="ru-RU" sz="2400" dirty="0" err="1"/>
              <a:t>полнослайдовые</a:t>
            </a:r>
            <a:r>
              <a:rPr lang="ru-RU" sz="2400" dirty="0"/>
              <a:t> </a:t>
            </a:r>
            <a:r>
              <a:rPr lang="en-US" sz="2400" dirty="0"/>
              <a:t>[WSI]</a:t>
            </a:r>
            <a:r>
              <a:rPr lang="ru-RU" sz="2400" dirty="0"/>
              <a:t>)</a:t>
            </a:r>
            <a:endParaRPr lang="ru-RU" altLang="ru-RU" sz="2400" dirty="0"/>
          </a:p>
        </p:txBody>
      </p:sp>
      <p:sp>
        <p:nvSpPr>
          <p:cNvPr id="13" name="Content Placeholder 5">
            <a:extLst>
              <a:ext uri="{FF2B5EF4-FFF2-40B4-BE49-F238E27FC236}">
                <a16:creationId xmlns:a16="http://schemas.microsoft.com/office/drawing/2014/main" id="{D3B839AE-5F9A-1F6F-4836-4FAA5D988430}"/>
              </a:ext>
            </a:extLst>
          </p:cNvPr>
          <p:cNvSpPr>
            <a:spLocks noGrp="1"/>
          </p:cNvSpPr>
          <p:nvPr>
            <p:ph idx="1"/>
          </p:nvPr>
        </p:nvSpPr>
        <p:spPr>
          <a:xfrm>
            <a:off x="251514" y="1178662"/>
            <a:ext cx="5053224" cy="5548311"/>
          </a:xfrm>
        </p:spPr>
        <p:txBody>
          <a:bodyPr>
            <a:normAutofit fontScale="92500" lnSpcReduction="10000"/>
          </a:bodyPr>
          <a:lstStyle/>
          <a:p>
            <a:pPr marL="0" indent="0">
              <a:buNone/>
            </a:pPr>
            <a:r>
              <a:rPr lang="ru-RU" sz="1800" dirty="0"/>
              <a:t>Задачи:</a:t>
            </a:r>
            <a:endParaRPr lang="en-US" sz="1800" dirty="0"/>
          </a:p>
          <a:p>
            <a:r>
              <a:rPr lang="ru-RU" sz="1600" dirty="0"/>
              <a:t>Сегментация изображений</a:t>
            </a:r>
          </a:p>
          <a:p>
            <a:pPr marL="342900" lvl="1" indent="0">
              <a:buNone/>
            </a:pPr>
            <a:r>
              <a:rPr lang="en-US" sz="1200" dirty="0"/>
              <a:t>★ </a:t>
            </a:r>
            <a:r>
              <a:rPr lang="ru-RU" sz="1200" dirty="0"/>
              <a:t>семантическая / объектная сегментация </a:t>
            </a:r>
            <a:r>
              <a:rPr lang="en-US" sz="1200" dirty="0"/>
              <a:t>★ </a:t>
            </a:r>
            <a:r>
              <a:rPr lang="ru-RU" sz="1200" dirty="0"/>
              <a:t>идентификация типов тканей</a:t>
            </a:r>
            <a:r>
              <a:rPr lang="en-US" sz="1200" dirty="0"/>
              <a:t> ★ </a:t>
            </a:r>
            <a:r>
              <a:rPr lang="ru-RU" sz="1200" dirty="0"/>
              <a:t>выделение отдельных объектов</a:t>
            </a:r>
          </a:p>
          <a:p>
            <a:r>
              <a:rPr lang="ru-RU" sz="1600" dirty="0"/>
              <a:t>Совмещение и обработка изображений</a:t>
            </a:r>
          </a:p>
          <a:p>
            <a:pPr marL="342900" lvl="1" indent="0">
              <a:buNone/>
            </a:pPr>
            <a:r>
              <a:rPr lang="en-US" sz="1100" dirty="0"/>
              <a:t>★</a:t>
            </a:r>
            <a:r>
              <a:rPr lang="ru-RU" sz="1100" dirty="0"/>
              <a:t> совмещение соседних срезов </a:t>
            </a:r>
            <a:r>
              <a:rPr lang="en-US" sz="1100" dirty="0"/>
              <a:t>★</a:t>
            </a:r>
            <a:r>
              <a:rPr lang="ru-RU" sz="1100" dirty="0"/>
              <a:t> «перекраска» образца </a:t>
            </a:r>
          </a:p>
          <a:p>
            <a:r>
              <a:rPr lang="ru-RU" sz="1600" dirty="0"/>
              <a:t>Вычисление морфометрических характеристик</a:t>
            </a:r>
          </a:p>
          <a:p>
            <a:pPr marL="342900" lvl="1" indent="0">
              <a:buNone/>
            </a:pPr>
            <a:r>
              <a:rPr lang="en-US" sz="1100" dirty="0"/>
              <a:t>★ </a:t>
            </a:r>
            <a:r>
              <a:rPr lang="ru-RU" sz="1100" dirty="0"/>
              <a:t> определение формы просвета желез </a:t>
            </a:r>
            <a:r>
              <a:rPr lang="en-US" sz="1100" dirty="0"/>
              <a:t>★</a:t>
            </a:r>
            <a:r>
              <a:rPr lang="ru-RU" sz="1100" dirty="0"/>
              <a:t> подсчет количества ядрышек </a:t>
            </a:r>
            <a:r>
              <a:rPr lang="en-US" sz="1100" dirty="0"/>
              <a:t>★ </a:t>
            </a:r>
            <a:r>
              <a:rPr lang="ru-RU" sz="1100" dirty="0"/>
              <a:t>идентификация опухоли и вычисление глубины инвазии</a:t>
            </a:r>
          </a:p>
          <a:p>
            <a:r>
              <a:rPr lang="ru-RU" sz="1600" dirty="0"/>
              <a:t>Задачи анализа и поиска</a:t>
            </a:r>
          </a:p>
          <a:p>
            <a:pPr marL="342900" lvl="1" indent="0">
              <a:buNone/>
            </a:pPr>
            <a:r>
              <a:rPr lang="en-US" sz="1100" dirty="0"/>
              <a:t>★ </a:t>
            </a:r>
            <a:r>
              <a:rPr lang="ru-RU" sz="1100" dirty="0"/>
              <a:t>нахождение артефактов </a:t>
            </a:r>
            <a:r>
              <a:rPr lang="en-US" sz="1100" dirty="0"/>
              <a:t>★ </a:t>
            </a:r>
            <a:r>
              <a:rPr lang="ru-RU" sz="1100" dirty="0"/>
              <a:t>поиск по содержимому</a:t>
            </a:r>
          </a:p>
          <a:p>
            <a:pPr marL="0" indent="0">
              <a:buNone/>
            </a:pPr>
            <a:r>
              <a:rPr lang="ru-RU" sz="1600" dirty="0"/>
              <a:t>…</a:t>
            </a:r>
            <a:endParaRPr lang="en-US" sz="1600" dirty="0"/>
          </a:p>
          <a:p>
            <a:pPr marL="0" indent="0">
              <a:buNone/>
            </a:pPr>
            <a:r>
              <a:rPr lang="ru-RU" sz="1600" dirty="0"/>
              <a:t>Наборы данных:</a:t>
            </a:r>
          </a:p>
          <a:p>
            <a:r>
              <a:rPr lang="en-US" sz="1600" dirty="0"/>
              <a:t>PATH-DT-MSU </a:t>
            </a:r>
            <a:r>
              <a:rPr lang="en-US" sz="1200" dirty="0"/>
              <a:t>(</a:t>
            </a:r>
            <a:r>
              <a:rPr lang="en-GB" sz="1200" dirty="0">
                <a:solidFill>
                  <a:schemeClr val="accent2"/>
                </a:solidFill>
                <a:latin typeface="Consolas" panose="020B0609020204030204" pitchFamily="49" charset="0"/>
                <a:cs typeface="Consolas" panose="020B0609020204030204" pitchFamily="49" charset="0"/>
              </a:rPr>
              <a:t>http://</a:t>
            </a:r>
            <a:r>
              <a:rPr lang="en-GB" sz="1200" dirty="0" err="1">
                <a:solidFill>
                  <a:schemeClr val="accent2"/>
                </a:solidFill>
                <a:latin typeface="Consolas" panose="020B0609020204030204" pitchFamily="49" charset="0"/>
                <a:cs typeface="Consolas" panose="020B0609020204030204" pitchFamily="49" charset="0"/>
              </a:rPr>
              <a:t>imaging.cs.msu.ru</a:t>
            </a:r>
            <a:r>
              <a:rPr lang="en-GB" sz="1200" dirty="0">
                <a:solidFill>
                  <a:schemeClr val="accent2"/>
                </a:solidFill>
                <a:latin typeface="Consolas" panose="020B0609020204030204" pitchFamily="49" charset="0"/>
                <a:cs typeface="Consolas" panose="020B0609020204030204" pitchFamily="49" charset="0"/>
              </a:rPr>
              <a:t>/</a:t>
            </a:r>
            <a:r>
              <a:rPr lang="en-GB" sz="1200" dirty="0" err="1">
                <a:solidFill>
                  <a:schemeClr val="accent2"/>
                </a:solidFill>
                <a:latin typeface="Consolas" panose="020B0609020204030204" pitchFamily="49" charset="0"/>
                <a:cs typeface="Consolas" panose="020B0609020204030204" pitchFamily="49" charset="0"/>
              </a:rPr>
              <a:t>en</a:t>
            </a:r>
            <a:r>
              <a:rPr lang="en-GB" sz="1200" dirty="0">
                <a:solidFill>
                  <a:schemeClr val="accent2"/>
                </a:solidFill>
                <a:latin typeface="Consolas" panose="020B0609020204030204" pitchFamily="49" charset="0"/>
                <a:cs typeface="Consolas" panose="020B0609020204030204" pitchFamily="49" charset="0"/>
              </a:rPr>
              <a:t>/research/histology/path-dt-</a:t>
            </a:r>
            <a:r>
              <a:rPr lang="en-GB" sz="1200" dirty="0" err="1">
                <a:solidFill>
                  <a:schemeClr val="accent2"/>
                </a:solidFill>
                <a:latin typeface="Consolas" panose="020B0609020204030204" pitchFamily="49" charset="0"/>
                <a:cs typeface="Consolas" panose="020B0609020204030204" pitchFamily="49" charset="0"/>
              </a:rPr>
              <a:t>msu</a:t>
            </a:r>
            <a:r>
              <a:rPr lang="en-US" sz="1200" dirty="0"/>
              <a:t>)</a:t>
            </a:r>
            <a:endParaRPr lang="ru-RU" sz="1200" dirty="0">
              <a:solidFill>
                <a:schemeClr val="accent2"/>
              </a:solidFill>
              <a:latin typeface="Consolas" panose="020B0609020204030204" pitchFamily="49" charset="0"/>
              <a:cs typeface="Consolas" panose="020B0609020204030204" pitchFamily="49" charset="0"/>
            </a:endParaRPr>
          </a:p>
          <a:p>
            <a:pPr marL="0" indent="0">
              <a:buNone/>
            </a:pPr>
            <a:endParaRPr lang="ru-RU" sz="1600" dirty="0"/>
          </a:p>
          <a:p>
            <a:pPr marL="0" indent="0">
              <a:buNone/>
            </a:pPr>
            <a:r>
              <a:rPr lang="ru-RU" sz="1600" dirty="0"/>
              <a:t>Проблемы:</a:t>
            </a:r>
          </a:p>
          <a:p>
            <a:r>
              <a:rPr lang="ru-RU" sz="1600" dirty="0"/>
              <a:t>Проблема получения размеченных данных</a:t>
            </a:r>
          </a:p>
          <a:p>
            <a:r>
              <a:rPr lang="ru-RU" sz="1600" dirty="0"/>
              <a:t>Проблема взаимодействия с современными гистологическими изображениями</a:t>
            </a:r>
          </a:p>
          <a:p>
            <a:pPr marL="0" indent="0">
              <a:buNone/>
            </a:pPr>
            <a:endParaRPr lang="en-US" sz="1600" dirty="0"/>
          </a:p>
          <a:p>
            <a:pPr marL="0" indent="0">
              <a:buNone/>
            </a:pPr>
            <a:r>
              <a:rPr lang="ru-RU" sz="1600" dirty="0"/>
              <a:t>Решения:</a:t>
            </a:r>
          </a:p>
          <a:p>
            <a:r>
              <a:rPr lang="ru-RU" sz="1600" dirty="0"/>
              <a:t>Разработка собственного ПО </a:t>
            </a:r>
            <a:r>
              <a:rPr lang="en-US" sz="1600" dirty="0"/>
              <a:t>PathScribe </a:t>
            </a:r>
            <a:r>
              <a:rPr lang="en-US" sz="1200" dirty="0"/>
              <a:t>(</a:t>
            </a:r>
            <a:r>
              <a:rPr lang="en-US" sz="1200" dirty="0">
                <a:solidFill>
                  <a:schemeClr val="accent2"/>
                </a:solidFill>
                <a:latin typeface="Consolas" panose="020B0609020204030204" pitchFamily="49" charset="0"/>
                <a:cs typeface="Consolas" panose="020B0609020204030204" pitchFamily="49" charset="0"/>
              </a:rPr>
              <a:t>http://</a:t>
            </a:r>
            <a:r>
              <a:rPr lang="en-US" sz="1200" dirty="0" err="1">
                <a:solidFill>
                  <a:schemeClr val="accent2"/>
                </a:solidFill>
                <a:latin typeface="Consolas" panose="020B0609020204030204" pitchFamily="49" charset="0"/>
                <a:cs typeface="Consolas" panose="020B0609020204030204" pitchFamily="49" charset="0"/>
              </a:rPr>
              <a:t>pathcribe.ru</a:t>
            </a:r>
            <a:r>
              <a:rPr lang="en-US" sz="1200" dirty="0"/>
              <a:t>)</a:t>
            </a:r>
            <a:endParaRPr lang="ru-RU" sz="1200" dirty="0"/>
          </a:p>
        </p:txBody>
      </p:sp>
      <p:pic>
        <p:nvPicPr>
          <p:cNvPr id="14" name="Picture 2" descr="PanNuke Dataset">
            <a:extLst>
              <a:ext uri="{FF2B5EF4-FFF2-40B4-BE49-F238E27FC236}">
                <a16:creationId xmlns:a16="http://schemas.microsoft.com/office/drawing/2014/main" id="{81DCEDAE-5B75-7B6D-237C-A03FFD0D321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3170" r="50846"/>
          <a:stretch/>
        </p:blipFill>
        <p:spPr bwMode="auto">
          <a:xfrm>
            <a:off x="7206995" y="936626"/>
            <a:ext cx="1809490" cy="212122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
            <a:extLst>
              <a:ext uri="{FF2B5EF4-FFF2-40B4-BE49-F238E27FC236}">
                <a16:creationId xmlns:a16="http://schemas.microsoft.com/office/drawing/2014/main" id="{79F7AB83-8D1B-9DC6-CCF6-EF89221DB2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863"/>
          <a:stretch/>
        </p:blipFill>
        <p:spPr>
          <a:xfrm>
            <a:off x="7232023" y="3028244"/>
            <a:ext cx="1761352" cy="1852056"/>
          </a:xfrm>
          <a:prstGeom prst="rect">
            <a:avLst/>
          </a:prstGeom>
        </p:spPr>
      </p:pic>
      <p:pic>
        <p:nvPicPr>
          <p:cNvPr id="16" name="Picture 4" descr="Use Case 6: Invasive Ductal Carcinoma (IDC) Segmentation - Andrew Janowczyk">
            <a:extLst>
              <a:ext uri="{FF2B5EF4-FFF2-40B4-BE49-F238E27FC236}">
                <a16:creationId xmlns:a16="http://schemas.microsoft.com/office/drawing/2014/main" id="{A6C8E6F5-FFD9-148A-FD80-7541FC2E68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120"/>
          <a:stretch/>
        </p:blipFill>
        <p:spPr bwMode="auto">
          <a:xfrm>
            <a:off x="5327848" y="981075"/>
            <a:ext cx="1809490" cy="19695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9C66E4F7-2F3B-1AA7-EC43-AC1300A12832}"/>
              </a:ext>
            </a:extLst>
          </p:cNvPr>
          <p:cNvPicPr>
            <a:picLocks noChangeAspect="1"/>
          </p:cNvPicPr>
          <p:nvPr/>
        </p:nvPicPr>
        <p:blipFill rotWithShape="1">
          <a:blip r:embed="rId5"/>
          <a:srcRect t="11768" r="38128"/>
          <a:stretch/>
        </p:blipFill>
        <p:spPr>
          <a:xfrm>
            <a:off x="5332294" y="3030858"/>
            <a:ext cx="1800597" cy="1852056"/>
          </a:xfrm>
          <a:prstGeom prst="rect">
            <a:avLst/>
          </a:prstGeom>
        </p:spPr>
      </p:pic>
      <p:pic>
        <p:nvPicPr>
          <p:cNvPr id="18" name="Picture 17">
            <a:extLst>
              <a:ext uri="{FF2B5EF4-FFF2-40B4-BE49-F238E27FC236}">
                <a16:creationId xmlns:a16="http://schemas.microsoft.com/office/drawing/2014/main" id="{AF2D91EE-D482-EEB7-C160-47F73842ACC4}"/>
              </a:ext>
            </a:extLst>
          </p:cNvPr>
          <p:cNvPicPr>
            <a:picLocks noChangeAspect="1"/>
          </p:cNvPicPr>
          <p:nvPr/>
        </p:nvPicPr>
        <p:blipFill rotWithShape="1">
          <a:blip r:embed="rId6"/>
          <a:srcRect b="22464"/>
          <a:stretch/>
        </p:blipFill>
        <p:spPr>
          <a:xfrm>
            <a:off x="5630180" y="4960500"/>
            <a:ext cx="3131015" cy="1780209"/>
          </a:xfrm>
          <a:prstGeom prst="rect">
            <a:avLst/>
          </a:prstGeom>
        </p:spPr>
      </p:pic>
      <p:sp>
        <p:nvSpPr>
          <p:cNvPr id="2" name="TextBox 1">
            <a:extLst>
              <a:ext uri="{FF2B5EF4-FFF2-40B4-BE49-F238E27FC236}">
                <a16:creationId xmlns:a16="http://schemas.microsoft.com/office/drawing/2014/main" id="{BFC9ECB6-7BCB-6269-5468-03E6DEE51DE0}"/>
              </a:ext>
            </a:extLst>
          </p:cNvPr>
          <p:cNvSpPr txBox="1"/>
          <p:nvPr/>
        </p:nvSpPr>
        <p:spPr>
          <a:xfrm>
            <a:off x="6787298" y="131026"/>
            <a:ext cx="2257990" cy="92333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ru-RU"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Встреча 5 апреля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ru-RU"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в 14.00 в П14</a:t>
            </a:r>
            <a:endParaRPr kumimoji="0" lang="en-US" altLang="ru-RU"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169609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9698" name="Group 15"/>
          <p:cNvGrpSpPr>
            <a:grpSpLocks/>
          </p:cNvGrpSpPr>
          <p:nvPr/>
        </p:nvGrpSpPr>
        <p:grpSpPr bwMode="auto">
          <a:xfrm>
            <a:off x="0" y="0"/>
            <a:ext cx="8820150" cy="1152525"/>
            <a:chOff x="0" y="164"/>
            <a:chExt cx="5556" cy="726"/>
          </a:xfrm>
        </p:grpSpPr>
        <p:sp>
          <p:nvSpPr>
            <p:cNvPr id="29713" name="Rectangle 16"/>
            <p:cNvSpPr>
              <a:spLocks noChangeArrowheads="1"/>
            </p:cNvSpPr>
            <p:nvPr/>
          </p:nvSpPr>
          <p:spPr bwMode="auto">
            <a:xfrm>
              <a:off x="227" y="209"/>
              <a:ext cx="544" cy="272"/>
            </a:xfrm>
            <a:prstGeom prst="rect">
              <a:avLst/>
            </a:prstGeom>
            <a:gradFill rotWithShape="1">
              <a:gsLst>
                <a:gs pos="0">
                  <a:srgbClr val="0000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29714" name="Rectangle 17"/>
            <p:cNvSpPr>
              <a:spLocks noChangeArrowheads="1"/>
            </p:cNvSpPr>
            <p:nvPr/>
          </p:nvSpPr>
          <p:spPr bwMode="auto">
            <a:xfrm>
              <a:off x="317" y="481"/>
              <a:ext cx="635" cy="318"/>
            </a:xfrm>
            <a:prstGeom prst="rect">
              <a:avLst/>
            </a:prstGeom>
            <a:gradFill rotWithShape="1">
              <a:gsLst>
                <a:gs pos="0">
                  <a:srgbClr val="FFCC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29715" name="Rectangle 18"/>
            <p:cNvSpPr>
              <a:spLocks noChangeArrowheads="1"/>
            </p:cNvSpPr>
            <p:nvPr/>
          </p:nvSpPr>
          <p:spPr bwMode="auto">
            <a:xfrm>
              <a:off x="0" y="436"/>
              <a:ext cx="408" cy="318"/>
            </a:xfrm>
            <a:prstGeom prst="rect">
              <a:avLst/>
            </a:prstGeom>
            <a:gradFill rotWithShape="1">
              <a:gsLst>
                <a:gs pos="0">
                  <a:schemeClr val="bg1"/>
                </a:gs>
                <a:gs pos="100000">
                  <a:srgbClr val="FF000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29716" name="Rectangle 19"/>
            <p:cNvSpPr>
              <a:spLocks noChangeArrowheads="1"/>
            </p:cNvSpPr>
            <p:nvPr/>
          </p:nvSpPr>
          <p:spPr bwMode="auto">
            <a:xfrm>
              <a:off x="204" y="708"/>
              <a:ext cx="5352" cy="23"/>
            </a:xfrm>
            <a:prstGeom prst="rect">
              <a:avLst/>
            </a:prstGeom>
            <a:gradFill rotWithShape="1">
              <a:gsLst>
                <a:gs pos="0">
                  <a:schemeClr val="tx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29717" name="Rectangle 20"/>
            <p:cNvSpPr>
              <a:spLocks noChangeArrowheads="1"/>
            </p:cNvSpPr>
            <p:nvPr/>
          </p:nvSpPr>
          <p:spPr bwMode="auto">
            <a:xfrm>
              <a:off x="476" y="164"/>
              <a:ext cx="11" cy="726"/>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sp>
        <p:nvSpPr>
          <p:cNvPr id="29699" name="Rectangle 21"/>
          <p:cNvSpPr>
            <a:spLocks noGrp="1" noChangeArrowheads="1"/>
          </p:cNvSpPr>
          <p:nvPr>
            <p:ph type="title"/>
          </p:nvPr>
        </p:nvSpPr>
        <p:spPr>
          <a:xfrm>
            <a:off x="1270794" y="67710"/>
            <a:ext cx="7643812" cy="706437"/>
          </a:xfrm>
        </p:spPr>
        <p:txBody>
          <a:bodyPr/>
          <a:lstStyle/>
          <a:p>
            <a:pPr algn="l" eaLnBrk="1" hangingPunct="1"/>
            <a:r>
              <a:rPr lang="ru-RU" altLang="ru-RU" sz="2400" dirty="0"/>
              <a:t>Машинное обучение и объяснимые модели</a:t>
            </a:r>
          </a:p>
        </p:txBody>
      </p:sp>
      <p:pic>
        <p:nvPicPr>
          <p:cNvPr id="29700" name="Picture 22" descr="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0588" y="71438"/>
            <a:ext cx="5254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a:extLst>
              <a:ext uri="{FF2B5EF4-FFF2-40B4-BE49-F238E27FC236}">
                <a16:creationId xmlns:a16="http://schemas.microsoft.com/office/drawing/2014/main" id="{E87A6E95-15BE-908D-DE15-042AC2B60391}"/>
              </a:ext>
            </a:extLst>
          </p:cNvPr>
          <p:cNvGrpSpPr/>
          <p:nvPr/>
        </p:nvGrpSpPr>
        <p:grpSpPr>
          <a:xfrm>
            <a:off x="4862992" y="3728132"/>
            <a:ext cx="4252575" cy="3129868"/>
            <a:chOff x="4802446" y="1081365"/>
            <a:chExt cx="4252575" cy="3129868"/>
          </a:xfrm>
        </p:grpSpPr>
        <p:pic>
          <p:nvPicPr>
            <p:cNvPr id="2" name="Picture 1"/>
            <p:cNvPicPr>
              <a:picLocks noChangeAspect="1"/>
            </p:cNvPicPr>
            <p:nvPr/>
          </p:nvPicPr>
          <p:blipFill>
            <a:blip r:embed="rId4"/>
            <a:stretch>
              <a:fillRect/>
            </a:stretch>
          </p:blipFill>
          <p:spPr>
            <a:xfrm>
              <a:off x="4802446" y="1081365"/>
              <a:ext cx="4252575" cy="930603"/>
            </a:xfrm>
            <a:prstGeom prst="rect">
              <a:avLst/>
            </a:prstGeom>
          </p:spPr>
        </p:pic>
        <p:pic>
          <p:nvPicPr>
            <p:cNvPr id="24" name="Picture 23"/>
            <p:cNvPicPr>
              <a:picLocks noChangeAspect="1"/>
            </p:cNvPicPr>
            <p:nvPr/>
          </p:nvPicPr>
          <p:blipFill rotWithShape="1">
            <a:blip r:embed="rId5"/>
            <a:srcRect l="7981" t="34675" r="9958" b="-1050"/>
            <a:stretch/>
          </p:blipFill>
          <p:spPr>
            <a:xfrm>
              <a:off x="5157709" y="2108113"/>
              <a:ext cx="3200400" cy="2103120"/>
            </a:xfrm>
            <a:prstGeom prst="rect">
              <a:avLst/>
            </a:prstGeom>
          </p:spPr>
        </p:pic>
        <p:pic>
          <p:nvPicPr>
            <p:cNvPr id="3" name="Picture 2"/>
            <p:cNvPicPr>
              <a:picLocks noChangeAspect="1"/>
            </p:cNvPicPr>
            <p:nvPr/>
          </p:nvPicPr>
          <p:blipFill>
            <a:blip r:embed="rId6"/>
            <a:stretch>
              <a:fillRect/>
            </a:stretch>
          </p:blipFill>
          <p:spPr>
            <a:xfrm>
              <a:off x="6207041" y="2133692"/>
              <a:ext cx="2303547" cy="463084"/>
            </a:xfrm>
            <a:prstGeom prst="rect">
              <a:avLst/>
            </a:prstGeom>
          </p:spPr>
        </p:pic>
      </p:gr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F99DCE9-10C7-BCF7-9AAE-2C0644023F76}"/>
                  </a:ext>
                </a:extLst>
              </p:cNvPr>
              <p:cNvSpPr txBox="1"/>
              <p:nvPr/>
            </p:nvSpPr>
            <p:spPr>
              <a:xfrm>
                <a:off x="395536" y="1723945"/>
                <a:ext cx="1417409"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0" smtClean="0">
                          <a:latin typeface="Cambria Math" panose="02040503050406030204" pitchFamily="18" charset="0"/>
                        </a:rPr>
                        <m:t> </m:t>
                      </m:r>
                      <m:r>
                        <m:rPr>
                          <m:sty m:val="p"/>
                        </m:rPr>
                        <a:rPr lang="en-US" sz="2000" b="0" i="0" smtClean="0">
                          <a:latin typeface="Cambria Math" panose="02040503050406030204" pitchFamily="18" charset="0"/>
                        </a:rPr>
                        <m:t>y</m:t>
                      </m:r>
                      <m:r>
                        <a:rPr lang="en-US" sz="2000" b="0" i="0" smtClean="0">
                          <a:latin typeface="Cambria Math" panose="02040503050406030204" pitchFamily="18" charset="0"/>
                        </a:rPr>
                        <m:t>=</m:t>
                      </m:r>
                      <m:r>
                        <m:rPr>
                          <m:sty m:val="p"/>
                        </m:rPr>
                        <a:rPr lang="en-US" sz="2000" b="0" i="0" smtClean="0">
                          <a:latin typeface="Cambria Math" panose="02040503050406030204" pitchFamily="18" charset="0"/>
                        </a:rPr>
                        <m:t>f</m:t>
                      </m:r>
                      <m:d>
                        <m:dPr>
                          <m:ctrlPr>
                            <a:rPr lang="en-US" sz="2000" b="0" i="1" smtClean="0">
                              <a:latin typeface="Cambria Math" panose="02040503050406030204" pitchFamily="18" charset="0"/>
                            </a:rPr>
                          </m:ctrlPr>
                        </m:dPr>
                        <m:e>
                          <m:r>
                            <m:rPr>
                              <m:sty m:val="p"/>
                            </m:rPr>
                            <a:rPr lang="en-US" sz="2000" b="0" i="0" smtClean="0">
                              <a:latin typeface="Cambria Math" panose="02040503050406030204" pitchFamily="18" charset="0"/>
                            </a:rPr>
                            <m:t>x</m:t>
                          </m:r>
                          <m:r>
                            <a:rPr lang="en-US" sz="2000" b="0" i="0" smtClean="0">
                              <a:latin typeface="Cambria Math" panose="02040503050406030204" pitchFamily="18" charset="0"/>
                            </a:rPr>
                            <m:t>, </m:t>
                          </m:r>
                          <m:r>
                            <m:rPr>
                              <m:sty m:val="p"/>
                            </m:rPr>
                            <a:rPr lang="el-GR" sz="2000" b="0" i="1" smtClean="0">
                              <a:latin typeface="Cambria Math" panose="02040503050406030204" pitchFamily="18" charset="0"/>
                              <a:ea typeface="Cambria Math" panose="02040503050406030204" pitchFamily="18" charset="0"/>
                            </a:rPr>
                            <m:t>θ</m:t>
                          </m:r>
                        </m:e>
                      </m:d>
                    </m:oMath>
                  </m:oMathPara>
                </a14:m>
                <a:endParaRPr lang="en-US" sz="2000" b="0" dirty="0">
                  <a:ea typeface="Cambria Math" panose="02040503050406030204" pitchFamily="18" charset="0"/>
                </a:endParaRPr>
              </a:p>
            </p:txBody>
          </p:sp>
        </mc:Choice>
        <mc:Fallback xmlns="">
          <p:sp>
            <p:nvSpPr>
              <p:cNvPr id="10" name="TextBox 9">
                <a:extLst>
                  <a:ext uri="{FF2B5EF4-FFF2-40B4-BE49-F238E27FC236}">
                    <a16:creationId xmlns:a16="http://schemas.microsoft.com/office/drawing/2014/main" id="{CF99DCE9-10C7-BCF7-9AAE-2C0644023F76}"/>
                  </a:ext>
                </a:extLst>
              </p:cNvPr>
              <p:cNvSpPr txBox="1">
                <a:spLocks noRot="1" noChangeAspect="1" noMove="1" noResize="1" noEditPoints="1" noAdjustHandles="1" noChangeArrowheads="1" noChangeShapeType="1" noTextEdit="1"/>
              </p:cNvSpPr>
              <p:nvPr/>
            </p:nvSpPr>
            <p:spPr>
              <a:xfrm>
                <a:off x="395536" y="1723945"/>
                <a:ext cx="1417409" cy="307777"/>
              </a:xfrm>
              <a:prstGeom prst="rect">
                <a:avLst/>
              </a:prstGeom>
              <a:blipFill>
                <a:blip r:embed="rId7"/>
                <a:stretch>
                  <a:fillRect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0F5A6DD-2C6A-C6B1-2B0C-032A160538AE}"/>
                  </a:ext>
                </a:extLst>
              </p:cNvPr>
              <p:cNvSpPr txBox="1"/>
              <p:nvPr/>
            </p:nvSpPr>
            <p:spPr>
              <a:xfrm>
                <a:off x="262124" y="2350731"/>
                <a:ext cx="4712736" cy="44723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θ</m:t>
                      </m:r>
                      <m:r>
                        <a:rPr lang="en-US" b="0" i="0" smtClean="0">
                          <a:latin typeface="Cambria Math" panose="02040503050406030204" pitchFamily="18" charset="0"/>
                        </a:rPr>
                        <m:t>=</m:t>
                      </m:r>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argmax</m:t>
                              </m:r>
                            </m:e>
                            <m:lim>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r>
                                <a:rPr lang="en-US" b="0" i="1" smtClean="0">
                                  <a:latin typeface="Cambria Math" panose="02040503050406030204" pitchFamily="18" charset="0"/>
                                </a:rPr>
                                <m:t>)</m:t>
                              </m:r>
                            </m:lim>
                          </m:limLow>
                        </m:fName>
                        <m:e>
                          <m:r>
                            <a:rPr lang="en-US" b="0" i="1" smtClean="0">
                              <a:latin typeface="Cambria Math" panose="02040503050406030204" pitchFamily="18" charset="0"/>
                            </a:rPr>
                            <m:t>𝐿</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𝜃</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𝑛</m:t>
                                  </m:r>
                                </m:sub>
                              </m:sSub>
                              <m:r>
                                <a:rPr lang="en-US" b="0" i="1" smtClean="0">
                                  <a:latin typeface="Cambria Math" panose="02040503050406030204" pitchFamily="18" charset="0"/>
                                </a:rPr>
                                <m:t>, </m:t>
                              </m:r>
                              <m:r>
                                <a:rPr lang="en-US" b="0" i="1" smtClean="0">
                                  <a:latin typeface="Cambria Math" panose="02040503050406030204" pitchFamily="18" charset="0"/>
                                </a:rPr>
                                <m:t>𝑓</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sub>
                              </m:sSub>
                              <m:r>
                                <a:rPr lang="en-US" b="0" i="1" smtClean="0">
                                  <a:latin typeface="Cambria Math" panose="02040503050406030204" pitchFamily="18" charset="0"/>
                                </a:rPr>
                                <m:t>,</m:t>
                              </m:r>
                              <m:r>
                                <a:rPr lang="en-US" b="0" i="1" smtClean="0">
                                  <a:latin typeface="Cambria Math" panose="02040503050406030204" pitchFamily="18" charset="0"/>
                                </a:rPr>
                                <m:t>𝜃</m:t>
                              </m:r>
                            </m:e>
                          </m:d>
                          <m:r>
                            <a:rPr lang="en-US" b="0" i="1" smtClean="0">
                              <a:latin typeface="Cambria Math" panose="02040503050406030204" pitchFamily="18" charset="0"/>
                            </a:rPr>
                            <m:t>)</m:t>
                          </m:r>
                        </m:e>
                      </m:func>
                    </m:oMath>
                  </m:oMathPara>
                </a14:m>
                <a:endParaRPr lang="en-US" b="0" dirty="0">
                  <a:ea typeface="Cambria Math" panose="02040503050406030204" pitchFamily="18" charset="0"/>
                </a:endParaRPr>
              </a:p>
            </p:txBody>
          </p:sp>
        </mc:Choice>
        <mc:Fallback xmlns="">
          <p:sp>
            <p:nvSpPr>
              <p:cNvPr id="11" name="TextBox 10">
                <a:extLst>
                  <a:ext uri="{FF2B5EF4-FFF2-40B4-BE49-F238E27FC236}">
                    <a16:creationId xmlns:a16="http://schemas.microsoft.com/office/drawing/2014/main" id="{A0F5A6DD-2C6A-C6B1-2B0C-032A160538AE}"/>
                  </a:ext>
                </a:extLst>
              </p:cNvPr>
              <p:cNvSpPr txBox="1">
                <a:spLocks noRot="1" noChangeAspect="1" noMove="1" noResize="1" noEditPoints="1" noAdjustHandles="1" noChangeArrowheads="1" noChangeShapeType="1" noTextEdit="1"/>
              </p:cNvSpPr>
              <p:nvPr/>
            </p:nvSpPr>
            <p:spPr>
              <a:xfrm>
                <a:off x="262124" y="2350731"/>
                <a:ext cx="4712736" cy="447238"/>
              </a:xfrm>
              <a:prstGeom prst="rect">
                <a:avLst/>
              </a:prstGeom>
              <a:blipFill>
                <a:blip r:embed="rId8"/>
                <a:stretch>
                  <a:fillRect t="-1370" b="-178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8EF6B81-C77B-742D-BA18-123CB23B0D0C}"/>
                  </a:ext>
                </a:extLst>
              </p:cNvPr>
              <p:cNvSpPr txBox="1"/>
              <p:nvPr/>
            </p:nvSpPr>
            <p:spPr>
              <a:xfrm>
                <a:off x="198251" y="3002637"/>
                <a:ext cx="471273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S</m:t>
                      </m:r>
                      <m:r>
                        <a:rPr lang="en-US" b="0" i="0" smtClean="0">
                          <a:latin typeface="Cambria Math" panose="02040503050406030204" pitchFamily="18" charset="0"/>
                        </a:rPr>
                        <m:t>=</m:t>
                      </m:r>
                      <m:func>
                        <m:funcPr>
                          <m:ctrlPr>
                            <a:rPr lang="en-US" b="0" i="1" smtClean="0">
                              <a:latin typeface="Cambria Math" panose="02040503050406030204" pitchFamily="18" charset="0"/>
                            </a:rPr>
                          </m:ctrlPr>
                        </m:funcPr>
                        <m:fName>
                          <m:r>
                            <a:rPr lang="en-US" b="0" i="1" smtClean="0">
                              <a:latin typeface="Cambria Math" panose="02040503050406030204" pitchFamily="18" charset="0"/>
                            </a:rPr>
                            <m:t>𝑠𝑐𝑜𝑟𝑒</m:t>
                          </m:r>
                        </m:fName>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𝜃</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𝑚</m:t>
                                  </m:r>
                                </m:sub>
                              </m:sSub>
                              <m:r>
                                <a:rPr lang="en-US" b="0" i="1" smtClean="0">
                                  <a:latin typeface="Cambria Math" panose="02040503050406030204" pitchFamily="18" charset="0"/>
                                </a:rPr>
                                <m:t>, </m:t>
                              </m:r>
                              <m:r>
                                <a:rPr lang="en-US" b="0" i="1" smtClean="0">
                                  <a:latin typeface="Cambria Math" panose="02040503050406030204" pitchFamily="18" charset="0"/>
                                </a:rPr>
                                <m:t>𝑓</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𝑚</m:t>
                                  </m:r>
                                </m:sub>
                              </m:sSub>
                              <m:r>
                                <a:rPr lang="en-US" b="0" i="1" smtClean="0">
                                  <a:latin typeface="Cambria Math" panose="02040503050406030204" pitchFamily="18" charset="0"/>
                                </a:rPr>
                                <m:t>,</m:t>
                              </m:r>
                              <m:r>
                                <a:rPr lang="en-US" b="0" i="1" smtClean="0">
                                  <a:latin typeface="Cambria Math" panose="02040503050406030204" pitchFamily="18" charset="0"/>
                                </a:rPr>
                                <m:t>𝜃</m:t>
                              </m:r>
                            </m:e>
                          </m:d>
                          <m:r>
                            <a:rPr lang="en-US" b="0" i="1" smtClean="0">
                              <a:latin typeface="Cambria Math" panose="02040503050406030204" pitchFamily="18" charset="0"/>
                            </a:rPr>
                            <m:t>)</m:t>
                          </m:r>
                        </m:e>
                      </m:func>
                    </m:oMath>
                  </m:oMathPara>
                </a14:m>
                <a:endParaRPr lang="en-US" b="0" dirty="0">
                  <a:ea typeface="Cambria Math" panose="02040503050406030204" pitchFamily="18" charset="0"/>
                </a:endParaRPr>
              </a:p>
            </p:txBody>
          </p:sp>
        </mc:Choice>
        <mc:Fallback xmlns="">
          <p:sp>
            <p:nvSpPr>
              <p:cNvPr id="13" name="TextBox 12">
                <a:extLst>
                  <a:ext uri="{FF2B5EF4-FFF2-40B4-BE49-F238E27FC236}">
                    <a16:creationId xmlns:a16="http://schemas.microsoft.com/office/drawing/2014/main" id="{28EF6B81-C77B-742D-BA18-123CB23B0D0C}"/>
                  </a:ext>
                </a:extLst>
              </p:cNvPr>
              <p:cNvSpPr txBox="1">
                <a:spLocks noRot="1" noChangeAspect="1" noMove="1" noResize="1" noEditPoints="1" noAdjustHandles="1" noChangeArrowheads="1" noChangeShapeType="1" noTextEdit="1"/>
              </p:cNvSpPr>
              <p:nvPr/>
            </p:nvSpPr>
            <p:spPr>
              <a:xfrm>
                <a:off x="198251" y="3002637"/>
                <a:ext cx="4712736" cy="276999"/>
              </a:xfrm>
              <a:prstGeom prst="rect">
                <a:avLst/>
              </a:prstGeom>
              <a:blipFill>
                <a:blip r:embed="rId9"/>
                <a:stretch>
                  <a:fillRect t="-2222" b="-37778"/>
                </a:stretch>
              </a:blipFill>
            </p:spPr>
            <p:txBody>
              <a:bodyPr/>
              <a:lstStyle/>
              <a:p>
                <a:r>
                  <a:rPr lang="en-US">
                    <a:noFill/>
                  </a:rPr>
                  <a:t> </a:t>
                </a:r>
              </a:p>
            </p:txBody>
          </p:sp>
        </mc:Fallback>
      </mc:AlternateContent>
      <p:sp>
        <p:nvSpPr>
          <p:cNvPr id="14" name="Rectangle 13">
            <a:extLst>
              <a:ext uri="{FF2B5EF4-FFF2-40B4-BE49-F238E27FC236}">
                <a16:creationId xmlns:a16="http://schemas.microsoft.com/office/drawing/2014/main" id="{93BCF63E-5D12-C740-7BBE-AA233B02E613}"/>
              </a:ext>
            </a:extLst>
          </p:cNvPr>
          <p:cNvSpPr/>
          <p:nvPr/>
        </p:nvSpPr>
        <p:spPr>
          <a:xfrm>
            <a:off x="414825" y="4224974"/>
            <a:ext cx="4840482" cy="646331"/>
          </a:xfrm>
          <a:prstGeom prst="rect">
            <a:avLst/>
          </a:prstGeom>
        </p:spPr>
        <p:txBody>
          <a:bodyPr wrap="square">
            <a:spAutoFit/>
          </a:bodyPr>
          <a:lstStyle/>
          <a:p>
            <a:pPr eaLnBrk="1" hangingPunct="1">
              <a:spcBef>
                <a:spcPts val="0"/>
              </a:spcBef>
              <a:buNone/>
            </a:pPr>
            <a:r>
              <a:rPr lang="ru-RU" altLang="ru-RU" b="1" dirty="0"/>
              <a:t>Что</a:t>
            </a:r>
            <a:r>
              <a:rPr lang="ru-RU" altLang="ru-RU" dirty="0"/>
              <a:t> предскажет модель на данных, которые она никогда не </a:t>
            </a:r>
            <a:r>
              <a:rPr lang="en-US" altLang="ru-RU" dirty="0"/>
              <a:t>“</a:t>
            </a:r>
            <a:r>
              <a:rPr lang="ru-RU" altLang="ru-RU" dirty="0"/>
              <a:t>видела</a:t>
            </a:r>
            <a:r>
              <a:rPr lang="en-US" altLang="ru-RU" dirty="0"/>
              <a:t>”?</a:t>
            </a:r>
            <a:endParaRPr lang="ru-RU" altLang="ru-RU" dirty="0"/>
          </a:p>
        </p:txBody>
      </p:sp>
      <p:sp>
        <p:nvSpPr>
          <p:cNvPr id="15" name="Rectangle 14">
            <a:extLst>
              <a:ext uri="{FF2B5EF4-FFF2-40B4-BE49-F238E27FC236}">
                <a16:creationId xmlns:a16="http://schemas.microsoft.com/office/drawing/2014/main" id="{54E6E0F3-74B3-08E9-5687-0E9644D0AC2D}"/>
              </a:ext>
            </a:extLst>
          </p:cNvPr>
          <p:cNvSpPr/>
          <p:nvPr/>
        </p:nvSpPr>
        <p:spPr>
          <a:xfrm>
            <a:off x="414825" y="5058161"/>
            <a:ext cx="4840482" cy="923330"/>
          </a:xfrm>
          <a:prstGeom prst="rect">
            <a:avLst/>
          </a:prstGeom>
        </p:spPr>
        <p:txBody>
          <a:bodyPr wrap="square">
            <a:spAutoFit/>
          </a:bodyPr>
          <a:lstStyle/>
          <a:p>
            <a:pPr eaLnBrk="1" hangingPunct="1">
              <a:spcBef>
                <a:spcPts val="0"/>
              </a:spcBef>
              <a:buNone/>
            </a:pPr>
            <a:r>
              <a:rPr lang="ru-RU" altLang="ru-RU" b="1" dirty="0"/>
              <a:t>Как</a:t>
            </a:r>
            <a:r>
              <a:rPr lang="ru-RU" altLang="ru-RU" dirty="0"/>
              <a:t> работает обученная модель</a:t>
            </a:r>
            <a:r>
              <a:rPr lang="en-US" altLang="ru-RU" dirty="0"/>
              <a:t>?</a:t>
            </a:r>
          </a:p>
          <a:p>
            <a:pPr eaLnBrk="1" hangingPunct="1">
              <a:spcBef>
                <a:spcPts val="0"/>
              </a:spcBef>
              <a:buNone/>
            </a:pPr>
            <a:endParaRPr lang="en-US" altLang="ru-RU" dirty="0"/>
          </a:p>
          <a:p>
            <a:pPr eaLnBrk="1" hangingPunct="1">
              <a:spcBef>
                <a:spcPts val="0"/>
              </a:spcBef>
              <a:buNone/>
            </a:pPr>
            <a:r>
              <a:rPr lang="ru-RU" altLang="ru-RU" b="1" dirty="0"/>
              <a:t>Почему</a:t>
            </a:r>
            <a:r>
              <a:rPr lang="ru-RU" altLang="ru-RU" dirty="0"/>
              <a:t> ей можно верить</a:t>
            </a:r>
            <a:r>
              <a:rPr lang="en-US" altLang="ru-RU" dirty="0"/>
              <a:t>?</a:t>
            </a:r>
            <a:endParaRPr lang="ru-RU" altLang="ru-RU" dirty="0"/>
          </a:p>
        </p:txBody>
      </p:sp>
      <p:pic>
        <p:nvPicPr>
          <p:cNvPr id="17" name="Picture 2" descr="Нейронные сети в глубоком обучении - IKSMEDIA.RU">
            <a:extLst>
              <a:ext uri="{FF2B5EF4-FFF2-40B4-BE49-F238E27FC236}">
                <a16:creationId xmlns:a16="http://schemas.microsoft.com/office/drawing/2014/main" id="{A78E0D14-B7C8-6B25-6BAB-894ECA339BD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73000" y="1033532"/>
            <a:ext cx="2856042" cy="244998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9DA1E2E0-6F76-60A3-9097-E8E4FA6D1FDD}"/>
              </a:ext>
            </a:extLst>
          </p:cNvPr>
          <p:cNvPicPr>
            <a:picLocks noChangeAspect="1"/>
          </p:cNvPicPr>
          <p:nvPr/>
        </p:nvPicPr>
        <p:blipFill>
          <a:blip r:embed="rId11"/>
          <a:stretch>
            <a:fillRect/>
          </a:stretch>
        </p:blipFill>
        <p:spPr>
          <a:xfrm>
            <a:off x="5652120" y="1477857"/>
            <a:ext cx="710967" cy="704838"/>
          </a:xfrm>
          <a:prstGeom prst="rect">
            <a:avLst/>
          </a:prstGeom>
        </p:spPr>
      </p:pic>
      <p:sp>
        <p:nvSpPr>
          <p:cNvPr id="20" name="Oval 19">
            <a:extLst>
              <a:ext uri="{FF2B5EF4-FFF2-40B4-BE49-F238E27FC236}">
                <a16:creationId xmlns:a16="http://schemas.microsoft.com/office/drawing/2014/main" id="{78FFCBCC-0D2A-A8C3-5ADD-991B7281DD7D}"/>
              </a:ext>
            </a:extLst>
          </p:cNvPr>
          <p:cNvSpPr/>
          <p:nvPr/>
        </p:nvSpPr>
        <p:spPr>
          <a:xfrm>
            <a:off x="8195000" y="2276872"/>
            <a:ext cx="193424" cy="21417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17935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9698" name="Group 15"/>
          <p:cNvGrpSpPr>
            <a:grpSpLocks/>
          </p:cNvGrpSpPr>
          <p:nvPr/>
        </p:nvGrpSpPr>
        <p:grpSpPr bwMode="auto">
          <a:xfrm>
            <a:off x="0" y="0"/>
            <a:ext cx="8820150" cy="1152525"/>
            <a:chOff x="0" y="164"/>
            <a:chExt cx="5556" cy="726"/>
          </a:xfrm>
        </p:grpSpPr>
        <p:sp>
          <p:nvSpPr>
            <p:cNvPr id="29713" name="Rectangle 16"/>
            <p:cNvSpPr>
              <a:spLocks noChangeArrowheads="1"/>
            </p:cNvSpPr>
            <p:nvPr/>
          </p:nvSpPr>
          <p:spPr bwMode="auto">
            <a:xfrm>
              <a:off x="227" y="209"/>
              <a:ext cx="544" cy="272"/>
            </a:xfrm>
            <a:prstGeom prst="rect">
              <a:avLst/>
            </a:prstGeom>
            <a:gradFill rotWithShape="1">
              <a:gsLst>
                <a:gs pos="0">
                  <a:srgbClr val="0000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29714" name="Rectangle 17"/>
            <p:cNvSpPr>
              <a:spLocks noChangeArrowheads="1"/>
            </p:cNvSpPr>
            <p:nvPr/>
          </p:nvSpPr>
          <p:spPr bwMode="auto">
            <a:xfrm>
              <a:off x="317" y="481"/>
              <a:ext cx="635" cy="318"/>
            </a:xfrm>
            <a:prstGeom prst="rect">
              <a:avLst/>
            </a:prstGeom>
            <a:gradFill rotWithShape="1">
              <a:gsLst>
                <a:gs pos="0">
                  <a:srgbClr val="FFCC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29715" name="Rectangle 18"/>
            <p:cNvSpPr>
              <a:spLocks noChangeArrowheads="1"/>
            </p:cNvSpPr>
            <p:nvPr/>
          </p:nvSpPr>
          <p:spPr bwMode="auto">
            <a:xfrm>
              <a:off x="0" y="436"/>
              <a:ext cx="408" cy="318"/>
            </a:xfrm>
            <a:prstGeom prst="rect">
              <a:avLst/>
            </a:prstGeom>
            <a:gradFill rotWithShape="1">
              <a:gsLst>
                <a:gs pos="0">
                  <a:schemeClr val="bg1"/>
                </a:gs>
                <a:gs pos="100000">
                  <a:srgbClr val="FF000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29716" name="Rectangle 19"/>
            <p:cNvSpPr>
              <a:spLocks noChangeArrowheads="1"/>
            </p:cNvSpPr>
            <p:nvPr/>
          </p:nvSpPr>
          <p:spPr bwMode="auto">
            <a:xfrm>
              <a:off x="204" y="708"/>
              <a:ext cx="5352" cy="23"/>
            </a:xfrm>
            <a:prstGeom prst="rect">
              <a:avLst/>
            </a:prstGeom>
            <a:gradFill rotWithShape="1">
              <a:gsLst>
                <a:gs pos="0">
                  <a:schemeClr val="tx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29717" name="Rectangle 20"/>
            <p:cNvSpPr>
              <a:spLocks noChangeArrowheads="1"/>
            </p:cNvSpPr>
            <p:nvPr/>
          </p:nvSpPr>
          <p:spPr bwMode="auto">
            <a:xfrm>
              <a:off x="476" y="164"/>
              <a:ext cx="11" cy="726"/>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sp>
        <p:nvSpPr>
          <p:cNvPr id="29699" name="Rectangle 21"/>
          <p:cNvSpPr>
            <a:spLocks noGrp="1" noChangeArrowheads="1"/>
          </p:cNvSpPr>
          <p:nvPr>
            <p:ph type="title"/>
          </p:nvPr>
        </p:nvSpPr>
        <p:spPr>
          <a:xfrm>
            <a:off x="1270794" y="67710"/>
            <a:ext cx="7643812" cy="706437"/>
          </a:xfrm>
        </p:spPr>
        <p:txBody>
          <a:bodyPr/>
          <a:lstStyle/>
          <a:p>
            <a:pPr algn="l" eaLnBrk="1" hangingPunct="1"/>
            <a:r>
              <a:rPr lang="ru-RU" altLang="ru-RU" sz="3600" dirty="0"/>
              <a:t>Вычислительные эксперименты</a:t>
            </a:r>
          </a:p>
        </p:txBody>
      </p:sp>
      <p:pic>
        <p:nvPicPr>
          <p:cNvPr id="29700" name="Picture 22" descr="P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0588" y="71438"/>
            <a:ext cx="5254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35" descr="navier-stok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28942" y="2493073"/>
            <a:ext cx="1375229" cy="80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 Box 32"/>
          <p:cNvSpPr txBox="1">
            <a:spLocks noChangeArrowheads="1"/>
          </p:cNvSpPr>
          <p:nvPr/>
        </p:nvSpPr>
        <p:spPr bwMode="auto">
          <a:xfrm>
            <a:off x="1682895" y="3275434"/>
            <a:ext cx="9663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000" dirty="0"/>
              <a:t>Наблюдения</a:t>
            </a:r>
          </a:p>
        </p:txBody>
      </p:sp>
      <p:sp>
        <p:nvSpPr>
          <p:cNvPr id="4" name="Rectangle 3">
            <a:extLst>
              <a:ext uri="{FF2B5EF4-FFF2-40B4-BE49-F238E27FC236}">
                <a16:creationId xmlns:a16="http://schemas.microsoft.com/office/drawing/2014/main" id="{276E965C-143C-4755-9BA8-1EE340F6AC89}"/>
              </a:ext>
            </a:extLst>
          </p:cNvPr>
          <p:cNvSpPr/>
          <p:nvPr/>
        </p:nvSpPr>
        <p:spPr>
          <a:xfrm>
            <a:off x="198251" y="5489575"/>
            <a:ext cx="4840482" cy="1169551"/>
          </a:xfrm>
          <a:prstGeom prst="rect">
            <a:avLst/>
          </a:prstGeom>
        </p:spPr>
        <p:txBody>
          <a:bodyPr wrap="square">
            <a:spAutoFit/>
          </a:bodyPr>
          <a:lstStyle/>
          <a:p>
            <a:pPr eaLnBrk="1" hangingPunct="1">
              <a:spcBef>
                <a:spcPts val="0"/>
              </a:spcBef>
              <a:buNone/>
            </a:pPr>
            <a:r>
              <a:rPr lang="ru-RU" altLang="ru-RU" sz="1400" dirty="0"/>
              <a:t>При выполнении НИР студенты кафедры применяют современные технологии организации вычислительных  экспериментов с применением параллельных технологий и методов машинного обучения, обеспечивающие воспроизводимость результатов.</a:t>
            </a:r>
          </a:p>
        </p:txBody>
      </p:sp>
      <p:sp>
        <p:nvSpPr>
          <p:cNvPr id="6" name="Cloud 5">
            <a:extLst>
              <a:ext uri="{FF2B5EF4-FFF2-40B4-BE49-F238E27FC236}">
                <a16:creationId xmlns:a16="http://schemas.microsoft.com/office/drawing/2014/main" id="{21862D83-95AD-4AED-91C6-87BE4E0D0CBA}"/>
              </a:ext>
            </a:extLst>
          </p:cNvPr>
          <p:cNvSpPr/>
          <p:nvPr/>
        </p:nvSpPr>
        <p:spPr>
          <a:xfrm>
            <a:off x="172592" y="2545297"/>
            <a:ext cx="1160518" cy="76985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800" dirty="0">
                <a:ln w="0"/>
                <a:solidFill>
                  <a:schemeClr val="tx1"/>
                </a:solidFill>
                <a:effectLst>
                  <a:outerShdw blurRad="38100" dist="19050" dir="2700000" algn="tl" rotWithShape="0">
                    <a:schemeClr val="dk1">
                      <a:alpha val="40000"/>
                    </a:schemeClr>
                  </a:outerShdw>
                </a:effectLst>
              </a:rPr>
              <a:t>Реальность</a:t>
            </a:r>
            <a:endParaRPr lang="en-GB" sz="800" dirty="0">
              <a:ln w="0"/>
              <a:solidFill>
                <a:schemeClr val="tx1"/>
              </a:solidFill>
              <a:effectLst>
                <a:outerShdw blurRad="38100" dist="19050" dir="2700000" algn="tl" rotWithShape="0">
                  <a:schemeClr val="dk1">
                    <a:alpha val="40000"/>
                  </a:schemeClr>
                </a:outerShdw>
              </a:effectLst>
            </a:endParaRPr>
          </a:p>
        </p:txBody>
      </p:sp>
      <p:sp>
        <p:nvSpPr>
          <p:cNvPr id="7" name="Cylinder 6">
            <a:extLst>
              <a:ext uri="{FF2B5EF4-FFF2-40B4-BE49-F238E27FC236}">
                <a16:creationId xmlns:a16="http://schemas.microsoft.com/office/drawing/2014/main" id="{7C1E3CF7-A514-4608-B549-3A85F11B77DE}"/>
              </a:ext>
            </a:extLst>
          </p:cNvPr>
          <p:cNvSpPr/>
          <p:nvPr/>
        </p:nvSpPr>
        <p:spPr>
          <a:xfrm>
            <a:off x="1836259" y="2440462"/>
            <a:ext cx="738003" cy="835014"/>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chemeClr val="tx1"/>
                </a:solidFill>
              </a:rPr>
              <a:t>Данные</a:t>
            </a:r>
            <a:endParaRPr lang="en-GB" sz="1200" dirty="0">
              <a:solidFill>
                <a:schemeClr val="tx1"/>
              </a:solidFill>
            </a:endParaRPr>
          </a:p>
        </p:txBody>
      </p:sp>
      <p:pic>
        <p:nvPicPr>
          <p:cNvPr id="5122" name="Picture 2" descr="3. Основы ИНС – Нейронные сети">
            <a:extLst>
              <a:ext uri="{FF2B5EF4-FFF2-40B4-BE49-F238E27FC236}">
                <a16:creationId xmlns:a16="http://schemas.microsoft.com/office/drawing/2014/main" id="{F5C11DEA-B767-4B3B-845E-7490E502DA5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26138" y="3275434"/>
            <a:ext cx="844108" cy="559148"/>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32">
            <a:extLst>
              <a:ext uri="{FF2B5EF4-FFF2-40B4-BE49-F238E27FC236}">
                <a16:creationId xmlns:a16="http://schemas.microsoft.com/office/drawing/2014/main" id="{D573A4FD-180B-41C6-BFE8-09178ED30866}"/>
              </a:ext>
            </a:extLst>
          </p:cNvPr>
          <p:cNvSpPr txBox="1">
            <a:spLocks noChangeArrowheads="1"/>
          </p:cNvSpPr>
          <p:nvPr/>
        </p:nvSpPr>
        <p:spPr bwMode="auto">
          <a:xfrm>
            <a:off x="3455953" y="3859900"/>
            <a:ext cx="9663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000" dirty="0"/>
              <a:t>Модели</a:t>
            </a:r>
          </a:p>
        </p:txBody>
      </p:sp>
      <p:sp>
        <p:nvSpPr>
          <p:cNvPr id="33" name="Cylinder 32">
            <a:extLst>
              <a:ext uri="{FF2B5EF4-FFF2-40B4-BE49-F238E27FC236}">
                <a16:creationId xmlns:a16="http://schemas.microsoft.com/office/drawing/2014/main" id="{B428EDE6-D090-4B18-A028-01F859B4A6F5}"/>
              </a:ext>
            </a:extLst>
          </p:cNvPr>
          <p:cNvSpPr/>
          <p:nvPr/>
        </p:nvSpPr>
        <p:spPr>
          <a:xfrm>
            <a:off x="1843990" y="3998625"/>
            <a:ext cx="738003" cy="835014"/>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chemeClr val="tx1"/>
                </a:solidFill>
              </a:rPr>
              <a:t>Данные</a:t>
            </a:r>
            <a:endParaRPr lang="en-GB" sz="1200" dirty="0">
              <a:solidFill>
                <a:schemeClr val="tx1"/>
              </a:solidFill>
            </a:endParaRPr>
          </a:p>
        </p:txBody>
      </p:sp>
      <p:sp>
        <p:nvSpPr>
          <p:cNvPr id="35" name="Text Box 32">
            <a:extLst>
              <a:ext uri="{FF2B5EF4-FFF2-40B4-BE49-F238E27FC236}">
                <a16:creationId xmlns:a16="http://schemas.microsoft.com/office/drawing/2014/main" id="{DF6369E9-8B4C-4E82-8F37-EA6DC3144B4D}"/>
              </a:ext>
            </a:extLst>
          </p:cNvPr>
          <p:cNvSpPr txBox="1">
            <a:spLocks noChangeArrowheads="1"/>
          </p:cNvSpPr>
          <p:nvPr/>
        </p:nvSpPr>
        <p:spPr bwMode="auto">
          <a:xfrm>
            <a:off x="1693760" y="4815826"/>
            <a:ext cx="11417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000" dirty="0"/>
              <a:t>Результаты </a:t>
            </a:r>
          </a:p>
          <a:p>
            <a:pPr algn="ctr" eaLnBrk="1" hangingPunct="1">
              <a:spcBef>
                <a:spcPct val="0"/>
              </a:spcBef>
              <a:buFontTx/>
              <a:buNone/>
            </a:pPr>
            <a:r>
              <a:rPr lang="ru-RU" altLang="ru-RU" sz="1000" dirty="0"/>
              <a:t>моделирования</a:t>
            </a:r>
          </a:p>
        </p:txBody>
      </p:sp>
      <p:sp>
        <p:nvSpPr>
          <p:cNvPr id="8" name="Arrow: Right 7">
            <a:extLst>
              <a:ext uri="{FF2B5EF4-FFF2-40B4-BE49-F238E27FC236}">
                <a16:creationId xmlns:a16="http://schemas.microsoft.com/office/drawing/2014/main" id="{D5428CC5-C0DF-48D6-B996-4385D8CF7A08}"/>
              </a:ext>
            </a:extLst>
          </p:cNvPr>
          <p:cNvSpPr/>
          <p:nvPr/>
        </p:nvSpPr>
        <p:spPr>
          <a:xfrm>
            <a:off x="1412853" y="2794153"/>
            <a:ext cx="294512" cy="241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Arrow: Right 35">
            <a:extLst>
              <a:ext uri="{FF2B5EF4-FFF2-40B4-BE49-F238E27FC236}">
                <a16:creationId xmlns:a16="http://schemas.microsoft.com/office/drawing/2014/main" id="{3E06B885-85CD-4CC5-ACE4-5CD28ADC81F1}"/>
              </a:ext>
            </a:extLst>
          </p:cNvPr>
          <p:cNvSpPr/>
          <p:nvPr/>
        </p:nvSpPr>
        <p:spPr>
          <a:xfrm>
            <a:off x="2715159" y="2777354"/>
            <a:ext cx="481783" cy="2345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Arrow: Right 36">
            <a:extLst>
              <a:ext uri="{FF2B5EF4-FFF2-40B4-BE49-F238E27FC236}">
                <a16:creationId xmlns:a16="http://schemas.microsoft.com/office/drawing/2014/main" id="{7022FE72-D0B3-4D0B-AFDC-F7636566E273}"/>
              </a:ext>
            </a:extLst>
          </p:cNvPr>
          <p:cNvSpPr/>
          <p:nvPr/>
        </p:nvSpPr>
        <p:spPr>
          <a:xfrm rot="8148431">
            <a:off x="2799739" y="3827528"/>
            <a:ext cx="738421" cy="2067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Up-Down 8">
            <a:extLst>
              <a:ext uri="{FF2B5EF4-FFF2-40B4-BE49-F238E27FC236}">
                <a16:creationId xmlns:a16="http://schemas.microsoft.com/office/drawing/2014/main" id="{758010AF-F45D-4EFF-AAD9-AB2E36BCB20A}"/>
              </a:ext>
            </a:extLst>
          </p:cNvPr>
          <p:cNvSpPr/>
          <p:nvPr/>
        </p:nvSpPr>
        <p:spPr>
          <a:xfrm>
            <a:off x="2096991" y="3564622"/>
            <a:ext cx="199216" cy="29636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Cylinder 37">
            <a:extLst>
              <a:ext uri="{FF2B5EF4-FFF2-40B4-BE49-F238E27FC236}">
                <a16:creationId xmlns:a16="http://schemas.microsoft.com/office/drawing/2014/main" id="{528D507D-A18B-4A92-A297-65201D5BDE07}"/>
              </a:ext>
            </a:extLst>
          </p:cNvPr>
          <p:cNvSpPr/>
          <p:nvPr/>
        </p:nvSpPr>
        <p:spPr>
          <a:xfrm>
            <a:off x="1812375" y="1016275"/>
            <a:ext cx="738003" cy="835014"/>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chemeClr val="tx1"/>
                </a:solidFill>
              </a:rPr>
              <a:t>Новые</a:t>
            </a:r>
          </a:p>
          <a:p>
            <a:pPr algn="ctr"/>
            <a:r>
              <a:rPr lang="ru-RU" sz="1200" dirty="0">
                <a:solidFill>
                  <a:schemeClr val="tx1"/>
                </a:solidFill>
              </a:rPr>
              <a:t>данные</a:t>
            </a:r>
            <a:endParaRPr lang="en-GB" sz="1200" dirty="0">
              <a:solidFill>
                <a:schemeClr val="tx1"/>
              </a:solidFill>
            </a:endParaRPr>
          </a:p>
        </p:txBody>
      </p:sp>
      <p:sp>
        <p:nvSpPr>
          <p:cNvPr id="39" name="Text Box 32">
            <a:extLst>
              <a:ext uri="{FF2B5EF4-FFF2-40B4-BE49-F238E27FC236}">
                <a16:creationId xmlns:a16="http://schemas.microsoft.com/office/drawing/2014/main" id="{597F19AC-395F-4B3B-8AF4-CD206F1D24D9}"/>
              </a:ext>
            </a:extLst>
          </p:cNvPr>
          <p:cNvSpPr txBox="1">
            <a:spLocks noChangeArrowheads="1"/>
          </p:cNvSpPr>
          <p:nvPr/>
        </p:nvSpPr>
        <p:spPr bwMode="auto">
          <a:xfrm>
            <a:off x="1666471" y="1853062"/>
            <a:ext cx="9663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000" dirty="0"/>
              <a:t>Наблюдения</a:t>
            </a:r>
          </a:p>
        </p:txBody>
      </p:sp>
      <p:sp>
        <p:nvSpPr>
          <p:cNvPr id="40" name="Arrow: Right 39">
            <a:extLst>
              <a:ext uri="{FF2B5EF4-FFF2-40B4-BE49-F238E27FC236}">
                <a16:creationId xmlns:a16="http://schemas.microsoft.com/office/drawing/2014/main" id="{BD58F875-EBA9-421F-80B5-C0EFE5B86CBB}"/>
              </a:ext>
            </a:extLst>
          </p:cNvPr>
          <p:cNvSpPr/>
          <p:nvPr/>
        </p:nvSpPr>
        <p:spPr>
          <a:xfrm rot="18509257" flipV="1">
            <a:off x="1079094" y="1960812"/>
            <a:ext cx="676781" cy="260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Arrow: Up-Down 40">
            <a:extLst>
              <a:ext uri="{FF2B5EF4-FFF2-40B4-BE49-F238E27FC236}">
                <a16:creationId xmlns:a16="http://schemas.microsoft.com/office/drawing/2014/main" id="{33B9E8B2-50A9-4F53-92CA-9492267EB368}"/>
              </a:ext>
            </a:extLst>
          </p:cNvPr>
          <p:cNvSpPr/>
          <p:nvPr/>
        </p:nvSpPr>
        <p:spPr>
          <a:xfrm rot="18294563">
            <a:off x="3139534" y="1528364"/>
            <a:ext cx="208467" cy="858335"/>
          </a:xfrm>
          <a:prstGeom prst="upDownArrow">
            <a:avLst>
              <a:gd name="adj1" fmla="val 5884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 Box 32">
            <a:extLst>
              <a:ext uri="{FF2B5EF4-FFF2-40B4-BE49-F238E27FC236}">
                <a16:creationId xmlns:a16="http://schemas.microsoft.com/office/drawing/2014/main" id="{2466225C-2883-4A4C-936E-6E0745824F43}"/>
              </a:ext>
            </a:extLst>
          </p:cNvPr>
          <p:cNvSpPr txBox="1">
            <a:spLocks noChangeArrowheads="1"/>
          </p:cNvSpPr>
          <p:nvPr/>
        </p:nvSpPr>
        <p:spPr bwMode="auto">
          <a:xfrm>
            <a:off x="2933333" y="1562156"/>
            <a:ext cx="9663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ru-RU" sz="1000" dirty="0"/>
              <a:t>?</a:t>
            </a:r>
            <a:endParaRPr lang="ru-RU" altLang="ru-RU" sz="1000" dirty="0"/>
          </a:p>
        </p:txBody>
      </p:sp>
      <p:sp>
        <p:nvSpPr>
          <p:cNvPr id="43" name="Text Box 32">
            <a:extLst>
              <a:ext uri="{FF2B5EF4-FFF2-40B4-BE49-F238E27FC236}">
                <a16:creationId xmlns:a16="http://schemas.microsoft.com/office/drawing/2014/main" id="{FFABBF97-A486-4818-83EA-E3BAC5555794}"/>
              </a:ext>
            </a:extLst>
          </p:cNvPr>
          <p:cNvSpPr txBox="1">
            <a:spLocks noChangeArrowheads="1"/>
          </p:cNvSpPr>
          <p:nvPr/>
        </p:nvSpPr>
        <p:spPr bwMode="auto">
          <a:xfrm>
            <a:off x="2407004" y="3122000"/>
            <a:ext cx="9663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ru-RU" sz="3600" dirty="0">
                <a:latin typeface="Algerian" panose="04020705040A02060702" pitchFamily="82" charset="0"/>
              </a:rPr>
              <a:t>1</a:t>
            </a:r>
            <a:endParaRPr lang="ru-RU" altLang="ru-RU" sz="3600" dirty="0"/>
          </a:p>
        </p:txBody>
      </p:sp>
      <p:sp>
        <p:nvSpPr>
          <p:cNvPr id="44" name="Text Box 32">
            <a:extLst>
              <a:ext uri="{FF2B5EF4-FFF2-40B4-BE49-F238E27FC236}">
                <a16:creationId xmlns:a16="http://schemas.microsoft.com/office/drawing/2014/main" id="{C1CA4CBD-417A-4569-8C8E-8ADC62B11024}"/>
              </a:ext>
            </a:extLst>
          </p:cNvPr>
          <p:cNvSpPr txBox="1">
            <a:spLocks noChangeArrowheads="1"/>
          </p:cNvSpPr>
          <p:nvPr/>
        </p:nvSpPr>
        <p:spPr bwMode="auto">
          <a:xfrm>
            <a:off x="2455919" y="1993099"/>
            <a:ext cx="9663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ru-RU" sz="3600" dirty="0">
                <a:latin typeface="Algerian" panose="04020705040A02060702" pitchFamily="82" charset="0"/>
              </a:rPr>
              <a:t>2</a:t>
            </a:r>
            <a:endParaRPr lang="ru-RU" altLang="ru-RU" sz="3600" dirty="0"/>
          </a:p>
        </p:txBody>
      </p:sp>
      <p:pic>
        <p:nvPicPr>
          <p:cNvPr id="5" name="timelapse1">
            <a:hlinkClick r:id="" action="ppaction://media"/>
            <a:extLst>
              <a:ext uri="{FF2B5EF4-FFF2-40B4-BE49-F238E27FC236}">
                <a16:creationId xmlns:a16="http://schemas.microsoft.com/office/drawing/2014/main" id="{A0AD1173-CCD3-467E-9676-58E8E731AA2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534653" y="4528379"/>
            <a:ext cx="2844662" cy="1922392"/>
          </a:xfrm>
          <a:prstGeom prst="rect">
            <a:avLst/>
          </a:prstGeom>
        </p:spPr>
      </p:pic>
      <p:sp>
        <p:nvSpPr>
          <p:cNvPr id="34" name="Arrow: Up-Down 33">
            <a:extLst>
              <a:ext uri="{FF2B5EF4-FFF2-40B4-BE49-F238E27FC236}">
                <a16:creationId xmlns:a16="http://schemas.microsoft.com/office/drawing/2014/main" id="{F952B008-1396-459E-9685-617649CEEF56}"/>
              </a:ext>
            </a:extLst>
          </p:cNvPr>
          <p:cNvSpPr/>
          <p:nvPr/>
        </p:nvSpPr>
        <p:spPr>
          <a:xfrm>
            <a:off x="2092169" y="2107948"/>
            <a:ext cx="199216" cy="29636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B52828C-71E1-DE68-EA35-636BE8582E69}"/>
              </a:ext>
            </a:extLst>
          </p:cNvPr>
          <p:cNvSpPr/>
          <p:nvPr/>
        </p:nvSpPr>
        <p:spPr>
          <a:xfrm>
            <a:off x="5035785" y="1569743"/>
            <a:ext cx="4840482" cy="1951496"/>
          </a:xfrm>
          <a:prstGeom prst="rect">
            <a:avLst/>
          </a:prstGeom>
        </p:spPr>
        <p:txBody>
          <a:bodyPr wrap="square">
            <a:spAutoFit/>
          </a:bodyPr>
          <a:lstStyle/>
          <a:p>
            <a:pPr marL="457200" indent="-457200" eaLnBrk="1" hangingPunct="1">
              <a:lnSpc>
                <a:spcPct val="150000"/>
              </a:lnSpc>
              <a:spcBef>
                <a:spcPts val="0"/>
              </a:spcBef>
              <a:buFont typeface="Arial" panose="020B0604020202020204" pitchFamily="34" charset="0"/>
              <a:buChar char="•"/>
            </a:pPr>
            <a:r>
              <a:rPr lang="ru-RU" altLang="ru-RU" sz="2800" dirty="0"/>
              <a:t>Воспроизводимость</a:t>
            </a:r>
            <a:endParaRPr lang="en-US" altLang="ru-RU" sz="2800" dirty="0"/>
          </a:p>
          <a:p>
            <a:pPr marL="457200" indent="-457200" eaLnBrk="1" hangingPunct="1">
              <a:lnSpc>
                <a:spcPct val="150000"/>
              </a:lnSpc>
              <a:spcBef>
                <a:spcPts val="0"/>
              </a:spcBef>
              <a:buFont typeface="Arial" panose="020B0604020202020204" pitchFamily="34" charset="0"/>
              <a:buChar char="•"/>
            </a:pPr>
            <a:r>
              <a:rPr lang="ru-RU" altLang="ru-RU" sz="2800" dirty="0"/>
              <a:t>Наблюдаемость</a:t>
            </a:r>
          </a:p>
          <a:p>
            <a:pPr marL="457200" indent="-457200" eaLnBrk="1" hangingPunct="1">
              <a:lnSpc>
                <a:spcPct val="150000"/>
              </a:lnSpc>
              <a:spcBef>
                <a:spcPts val="0"/>
              </a:spcBef>
              <a:buFont typeface="Arial" panose="020B0604020202020204" pitchFamily="34" charset="0"/>
              <a:buChar char="•"/>
            </a:pPr>
            <a:r>
              <a:rPr lang="ru-RU" altLang="ru-RU" sz="2800" dirty="0"/>
              <a:t>Интерактивность</a:t>
            </a:r>
            <a:endParaRPr lang="en-US" altLang="ru-RU" sz="2800" dirty="0"/>
          </a:p>
        </p:txBody>
      </p:sp>
    </p:spTree>
    <p:extLst>
      <p:ext uri="{BB962C8B-B14F-4D97-AF65-F5344CB8AC3E}">
        <p14:creationId xmlns:p14="http://schemas.microsoft.com/office/powerpoint/2010/main" val="10114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1746" name="Group 3"/>
          <p:cNvGrpSpPr>
            <a:grpSpLocks/>
          </p:cNvGrpSpPr>
          <p:nvPr/>
        </p:nvGrpSpPr>
        <p:grpSpPr bwMode="auto">
          <a:xfrm>
            <a:off x="0" y="0"/>
            <a:ext cx="8820150" cy="1152525"/>
            <a:chOff x="0" y="164"/>
            <a:chExt cx="5556" cy="726"/>
          </a:xfrm>
        </p:grpSpPr>
        <p:sp>
          <p:nvSpPr>
            <p:cNvPr id="31750" name="Rectangle 4"/>
            <p:cNvSpPr>
              <a:spLocks noChangeArrowheads="1"/>
            </p:cNvSpPr>
            <p:nvPr/>
          </p:nvSpPr>
          <p:spPr bwMode="auto">
            <a:xfrm>
              <a:off x="227" y="209"/>
              <a:ext cx="544" cy="272"/>
            </a:xfrm>
            <a:prstGeom prst="rect">
              <a:avLst/>
            </a:prstGeom>
            <a:gradFill rotWithShape="1">
              <a:gsLst>
                <a:gs pos="0">
                  <a:srgbClr val="0000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31751" name="Rectangle 5"/>
            <p:cNvSpPr>
              <a:spLocks noChangeArrowheads="1"/>
            </p:cNvSpPr>
            <p:nvPr/>
          </p:nvSpPr>
          <p:spPr bwMode="auto">
            <a:xfrm>
              <a:off x="317" y="481"/>
              <a:ext cx="635" cy="318"/>
            </a:xfrm>
            <a:prstGeom prst="rect">
              <a:avLst/>
            </a:prstGeom>
            <a:gradFill rotWithShape="1">
              <a:gsLst>
                <a:gs pos="0">
                  <a:srgbClr val="FFCC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31752" name="Rectangle 6"/>
            <p:cNvSpPr>
              <a:spLocks noChangeArrowheads="1"/>
            </p:cNvSpPr>
            <p:nvPr/>
          </p:nvSpPr>
          <p:spPr bwMode="auto">
            <a:xfrm>
              <a:off x="0" y="436"/>
              <a:ext cx="408" cy="318"/>
            </a:xfrm>
            <a:prstGeom prst="rect">
              <a:avLst/>
            </a:prstGeom>
            <a:gradFill rotWithShape="1">
              <a:gsLst>
                <a:gs pos="0">
                  <a:schemeClr val="bg1"/>
                </a:gs>
                <a:gs pos="100000">
                  <a:srgbClr val="FF000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31753" name="Rectangle 7"/>
            <p:cNvSpPr>
              <a:spLocks noChangeArrowheads="1"/>
            </p:cNvSpPr>
            <p:nvPr/>
          </p:nvSpPr>
          <p:spPr bwMode="auto">
            <a:xfrm>
              <a:off x="204" y="708"/>
              <a:ext cx="5352" cy="23"/>
            </a:xfrm>
            <a:prstGeom prst="rect">
              <a:avLst/>
            </a:prstGeom>
            <a:gradFill rotWithShape="1">
              <a:gsLst>
                <a:gs pos="0">
                  <a:schemeClr val="tx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31754" name="Rectangle 8"/>
            <p:cNvSpPr>
              <a:spLocks noChangeArrowheads="1"/>
            </p:cNvSpPr>
            <p:nvPr/>
          </p:nvSpPr>
          <p:spPr bwMode="auto">
            <a:xfrm>
              <a:off x="476" y="164"/>
              <a:ext cx="11" cy="726"/>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sp>
        <p:nvSpPr>
          <p:cNvPr id="31747" name="Rectangle 9"/>
          <p:cNvSpPr>
            <a:spLocks noGrp="1" noChangeArrowheads="1"/>
          </p:cNvSpPr>
          <p:nvPr>
            <p:ph type="title"/>
          </p:nvPr>
        </p:nvSpPr>
        <p:spPr>
          <a:xfrm>
            <a:off x="1042988" y="274638"/>
            <a:ext cx="7643812" cy="706437"/>
          </a:xfrm>
        </p:spPr>
        <p:txBody>
          <a:bodyPr/>
          <a:lstStyle/>
          <a:p>
            <a:pPr algn="l" eaLnBrk="1" hangingPunct="1"/>
            <a:r>
              <a:rPr lang="ru-RU" altLang="ru-RU" sz="2600"/>
              <a:t>Современные технологии программирования</a:t>
            </a:r>
          </a:p>
        </p:txBody>
      </p:sp>
      <p:pic>
        <p:nvPicPr>
          <p:cNvPr id="31748" name="Picture 11" descr="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0588" y="71438"/>
            <a:ext cx="5254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11"/>
          <p:cNvSpPr txBox="1">
            <a:spLocks noChangeArrowheads="1"/>
          </p:cNvSpPr>
          <p:nvPr/>
        </p:nvSpPr>
        <p:spPr bwMode="auto">
          <a:xfrm>
            <a:off x="824880" y="2634735"/>
            <a:ext cx="7381825" cy="367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eaLnBrk="1" hangingPunct="1">
              <a:spcBef>
                <a:spcPts val="600"/>
              </a:spcBef>
              <a:buFont typeface="Wingdings" panose="05000000000000000000" pitchFamily="2" charset="2"/>
              <a:buChar char="q"/>
            </a:pPr>
            <a:r>
              <a:rPr lang="ru-RU" altLang="ru-RU" sz="2200" dirty="0"/>
              <a:t> Современные языки программирования</a:t>
            </a:r>
          </a:p>
          <a:p>
            <a:pPr lvl="1" eaLnBrk="1" hangingPunct="1">
              <a:spcBef>
                <a:spcPts val="600"/>
              </a:spcBef>
              <a:buFont typeface="Wingdings" panose="05000000000000000000" pitchFamily="2" charset="2"/>
              <a:buChar char="§"/>
            </a:pPr>
            <a:r>
              <a:rPr lang="ru-RU" altLang="ru-RU" sz="2200" dirty="0"/>
              <a:t>С</a:t>
            </a:r>
            <a:r>
              <a:rPr lang="en-US" altLang="ru-RU" sz="2200" dirty="0"/>
              <a:t>#</a:t>
            </a:r>
            <a:r>
              <a:rPr lang="ru-RU" altLang="ru-RU" sz="2200" dirty="0"/>
              <a:t> </a:t>
            </a:r>
            <a:r>
              <a:rPr lang="en-US" altLang="ru-RU" sz="2200" dirty="0"/>
              <a:t>10, F#, </a:t>
            </a:r>
            <a:r>
              <a:rPr lang="en-US" altLang="ru-RU" sz="2200" dirty="0" err="1"/>
              <a:t>EcmaScript</a:t>
            </a:r>
            <a:r>
              <a:rPr lang="en-US" altLang="ru-RU" sz="2200" dirty="0"/>
              <a:t>, TypeScript</a:t>
            </a:r>
          </a:p>
          <a:p>
            <a:pPr marL="342900" indent="-342900" eaLnBrk="1" hangingPunct="1">
              <a:spcBef>
                <a:spcPts val="600"/>
              </a:spcBef>
              <a:buFont typeface="Wingdings" panose="05000000000000000000" pitchFamily="2" charset="2"/>
              <a:buChar char="q"/>
            </a:pPr>
            <a:r>
              <a:rPr lang="en-US" altLang="ru-RU" sz="2200" dirty="0"/>
              <a:t> </a:t>
            </a:r>
            <a:r>
              <a:rPr lang="ru-RU" altLang="ru-RU" sz="2200" dirty="0"/>
              <a:t>Современные подходы к проектированию и разработке</a:t>
            </a:r>
          </a:p>
          <a:p>
            <a:pPr lvl="1" eaLnBrk="1" hangingPunct="1">
              <a:spcBef>
                <a:spcPts val="600"/>
              </a:spcBef>
              <a:buFont typeface="Wingdings" panose="05000000000000000000" pitchFamily="2" charset="2"/>
              <a:buChar char="§"/>
            </a:pPr>
            <a:r>
              <a:rPr lang="en-US" altLang="ru-RU" sz="2200" dirty="0"/>
              <a:t>Model-View-</a:t>
            </a:r>
            <a:r>
              <a:rPr lang="en-US" altLang="ru-RU" sz="2200" dirty="0" err="1"/>
              <a:t>ViewModel</a:t>
            </a:r>
            <a:endParaRPr lang="en-US" altLang="ru-RU" sz="2200" dirty="0"/>
          </a:p>
          <a:p>
            <a:pPr lvl="1" eaLnBrk="1" hangingPunct="1">
              <a:spcBef>
                <a:spcPts val="600"/>
              </a:spcBef>
              <a:buFont typeface="Wingdings" panose="05000000000000000000" pitchFamily="2" charset="2"/>
              <a:buChar char="§"/>
            </a:pPr>
            <a:r>
              <a:rPr lang="en-US" altLang="ru-RU" sz="2200" dirty="0"/>
              <a:t>Test driven development</a:t>
            </a:r>
          </a:p>
          <a:p>
            <a:pPr lvl="1" eaLnBrk="1" hangingPunct="1">
              <a:spcBef>
                <a:spcPts val="600"/>
              </a:spcBef>
              <a:buFont typeface="Wingdings" panose="05000000000000000000" pitchFamily="2" charset="2"/>
              <a:buChar char="§"/>
            </a:pPr>
            <a:r>
              <a:rPr lang="en-US" altLang="ru-RU" sz="2200" dirty="0"/>
              <a:t>Concurrent &amp; async programming</a:t>
            </a:r>
          </a:p>
          <a:p>
            <a:pPr marL="342900" indent="-342900" eaLnBrk="1" hangingPunct="1">
              <a:spcBef>
                <a:spcPts val="600"/>
              </a:spcBef>
              <a:buFont typeface="Wingdings" panose="05000000000000000000" pitchFamily="2" charset="2"/>
              <a:buChar char="q"/>
            </a:pPr>
            <a:r>
              <a:rPr lang="ru-RU" altLang="ru-RU" sz="2200" dirty="0"/>
              <a:t> Сервис-ориентированные приложения</a:t>
            </a:r>
          </a:p>
          <a:p>
            <a:pPr marL="342900" indent="-342900" eaLnBrk="1" hangingPunct="1">
              <a:spcBef>
                <a:spcPts val="600"/>
              </a:spcBef>
              <a:buFont typeface="Wingdings" panose="05000000000000000000" pitchFamily="2" charset="2"/>
              <a:buChar char="q"/>
            </a:pPr>
            <a:r>
              <a:rPr lang="ru-RU" altLang="ru-RU" sz="2200" dirty="0"/>
              <a:t> </a:t>
            </a:r>
            <a:r>
              <a:rPr lang="en-US" altLang="ru-RU" sz="2200" dirty="0"/>
              <a:t>HTML5-</a:t>
            </a:r>
            <a:r>
              <a:rPr lang="ru-RU" altLang="ru-RU" sz="2200" dirty="0"/>
              <a:t>приложения</a:t>
            </a:r>
          </a:p>
        </p:txBody>
      </p:sp>
      <p:sp>
        <p:nvSpPr>
          <p:cNvPr id="11" name="Text Box 11">
            <a:extLst>
              <a:ext uri="{FF2B5EF4-FFF2-40B4-BE49-F238E27FC236}">
                <a16:creationId xmlns:a16="http://schemas.microsoft.com/office/drawing/2014/main" id="{C6BCD00D-3BBC-4427-AD6C-A195E64CE2E2}"/>
              </a:ext>
            </a:extLst>
          </p:cNvPr>
          <p:cNvSpPr txBox="1">
            <a:spLocks noChangeArrowheads="1"/>
          </p:cNvSpPr>
          <p:nvPr/>
        </p:nvSpPr>
        <p:spPr bwMode="auto">
          <a:xfrm>
            <a:off x="838226" y="1092200"/>
            <a:ext cx="738182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0"/>
              </a:spcBef>
              <a:buNone/>
            </a:pPr>
            <a:r>
              <a:rPr lang="ru-RU" altLang="ru-RU" sz="2200" dirty="0"/>
              <a:t>Студентам кафедры читается 3 семестровых курса, посвященным современным технологиям и подходам разработки программного обеспечения.</a:t>
            </a:r>
            <a:r>
              <a:rPr lang="en-US" altLang="ru-RU" sz="2200" dirty="0"/>
              <a:t> </a:t>
            </a:r>
            <a:r>
              <a:rPr lang="ru-RU" altLang="ru-RU" sz="2200" dirty="0"/>
              <a:t>Темы курсов включают</a:t>
            </a:r>
            <a:r>
              <a:rPr lang="en-US" altLang="ru-RU" sz="2200" dirty="0"/>
              <a:t>:</a:t>
            </a:r>
            <a:endParaRPr lang="ru-RU" altLang="ru-RU" sz="22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10">
            <a:extLst>
              <a:ext uri="{FF2B5EF4-FFF2-40B4-BE49-F238E27FC236}">
                <a16:creationId xmlns:a16="http://schemas.microsoft.com/office/drawing/2014/main" id="{BD86536D-5D17-4B8C-81F6-B08B4DE872ED}"/>
              </a:ext>
            </a:extLst>
          </p:cNvPr>
          <p:cNvSpPr txBox="1">
            <a:spLocks noChangeArrowheads="1"/>
          </p:cNvSpPr>
          <p:nvPr/>
        </p:nvSpPr>
        <p:spPr bwMode="auto">
          <a:xfrm>
            <a:off x="384582" y="2509087"/>
            <a:ext cx="4789859" cy="2031325"/>
          </a:xfrm>
          <a:prstGeom prst="rect">
            <a:avLst/>
          </a:prstGeom>
          <a:solidFill>
            <a:srgbClr val="CCFFFF"/>
          </a:solidFill>
          <a:ln w="9525">
            <a:solidFill>
              <a:schemeClr val="tx1"/>
            </a:solidFill>
            <a:miter lim="800000"/>
            <a:headEnd/>
            <a:tailEnd/>
          </a:ln>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None/>
            </a:pPr>
            <a:r>
              <a:rPr lang="ru-RU" altLang="ru-RU" sz="1400" b="1" dirty="0"/>
              <a:t>Кафедральные спец. курсы</a:t>
            </a:r>
            <a:endParaRPr lang="ru-RU" altLang="ru-RU" sz="1400" dirty="0"/>
          </a:p>
          <a:p>
            <a:pPr eaLnBrk="1" hangingPunct="1">
              <a:spcBef>
                <a:spcPct val="0"/>
              </a:spcBef>
              <a:buFont typeface="Wingdings" panose="05000000000000000000" pitchFamily="2" charset="2"/>
              <a:buChar char="q"/>
            </a:pPr>
            <a:r>
              <a:rPr lang="ru-RU" altLang="ru-RU" sz="1400" dirty="0"/>
              <a:t>Практическое введение в машинное обучение</a:t>
            </a:r>
          </a:p>
          <a:p>
            <a:pPr eaLnBrk="1" hangingPunct="1">
              <a:spcBef>
                <a:spcPct val="0"/>
              </a:spcBef>
              <a:buFont typeface="Wingdings" panose="05000000000000000000" pitchFamily="2" charset="2"/>
              <a:buChar char="q"/>
            </a:pPr>
            <a:r>
              <a:rPr lang="ru-RU" altLang="ru-RU" sz="1400" dirty="0"/>
              <a:t>Вариационные методы в обработке изображений </a:t>
            </a:r>
          </a:p>
          <a:p>
            <a:pPr eaLnBrk="1" hangingPunct="1">
              <a:spcBef>
                <a:spcPct val="0"/>
              </a:spcBef>
              <a:buFont typeface="Wingdings" panose="05000000000000000000" pitchFamily="2" charset="2"/>
              <a:buChar char="q"/>
            </a:pPr>
            <a:r>
              <a:rPr lang="ru-RU" altLang="ru-RU" sz="1400" dirty="0"/>
              <a:t>Нейронные сети методы в обработке изображений </a:t>
            </a:r>
          </a:p>
          <a:p>
            <a:pPr eaLnBrk="1" hangingPunct="1">
              <a:spcBef>
                <a:spcPct val="0"/>
              </a:spcBef>
              <a:buFont typeface="Wingdings" panose="05000000000000000000" pitchFamily="2" charset="2"/>
              <a:buChar char="q"/>
            </a:pPr>
            <a:r>
              <a:rPr lang="ru-RU" altLang="ru-RU" sz="1400" dirty="0"/>
              <a:t>Компьютерные методы обработки и анализа визуальной биометрической информации </a:t>
            </a:r>
          </a:p>
          <a:p>
            <a:pPr eaLnBrk="1" hangingPunct="1">
              <a:spcBef>
                <a:spcPct val="0"/>
              </a:spcBef>
              <a:buFont typeface="Wingdings" panose="05000000000000000000" pitchFamily="2" charset="2"/>
              <a:buChar char="q"/>
            </a:pPr>
            <a:r>
              <a:rPr lang="ru-RU" altLang="ru-RU" sz="1400" dirty="0"/>
              <a:t>Некорректные задачи  линейной алгебры и анализа </a:t>
            </a:r>
          </a:p>
          <a:p>
            <a:pPr eaLnBrk="1" hangingPunct="1">
              <a:spcBef>
                <a:spcPct val="0"/>
              </a:spcBef>
              <a:buFont typeface="Wingdings" panose="05000000000000000000" pitchFamily="2" charset="2"/>
              <a:buChar char="q"/>
            </a:pPr>
            <a:r>
              <a:rPr lang="ru-RU" altLang="ru-RU" sz="1400" dirty="0"/>
              <a:t>Нелинейные модели оптической синергетики</a:t>
            </a:r>
          </a:p>
        </p:txBody>
      </p:sp>
      <p:grpSp>
        <p:nvGrpSpPr>
          <p:cNvPr id="32770" name="Group 2"/>
          <p:cNvGrpSpPr>
            <a:grpSpLocks/>
          </p:cNvGrpSpPr>
          <p:nvPr/>
        </p:nvGrpSpPr>
        <p:grpSpPr bwMode="auto">
          <a:xfrm>
            <a:off x="0" y="0"/>
            <a:ext cx="8820150" cy="1152525"/>
            <a:chOff x="0" y="164"/>
            <a:chExt cx="5556" cy="726"/>
          </a:xfrm>
        </p:grpSpPr>
        <p:sp>
          <p:nvSpPr>
            <p:cNvPr id="32777" name="Rectangle 3"/>
            <p:cNvSpPr>
              <a:spLocks noChangeArrowheads="1"/>
            </p:cNvSpPr>
            <p:nvPr/>
          </p:nvSpPr>
          <p:spPr bwMode="auto">
            <a:xfrm>
              <a:off x="227" y="209"/>
              <a:ext cx="544" cy="272"/>
            </a:xfrm>
            <a:prstGeom prst="rect">
              <a:avLst/>
            </a:prstGeom>
            <a:gradFill rotWithShape="1">
              <a:gsLst>
                <a:gs pos="0">
                  <a:srgbClr val="0000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32778" name="Rectangle 4"/>
            <p:cNvSpPr>
              <a:spLocks noChangeArrowheads="1"/>
            </p:cNvSpPr>
            <p:nvPr/>
          </p:nvSpPr>
          <p:spPr bwMode="auto">
            <a:xfrm>
              <a:off x="317" y="481"/>
              <a:ext cx="635" cy="318"/>
            </a:xfrm>
            <a:prstGeom prst="rect">
              <a:avLst/>
            </a:prstGeom>
            <a:gradFill rotWithShape="1">
              <a:gsLst>
                <a:gs pos="0">
                  <a:srgbClr val="FFCC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32779" name="Rectangle 5"/>
            <p:cNvSpPr>
              <a:spLocks noChangeArrowheads="1"/>
            </p:cNvSpPr>
            <p:nvPr/>
          </p:nvSpPr>
          <p:spPr bwMode="auto">
            <a:xfrm>
              <a:off x="0" y="436"/>
              <a:ext cx="408" cy="318"/>
            </a:xfrm>
            <a:prstGeom prst="rect">
              <a:avLst/>
            </a:prstGeom>
            <a:gradFill rotWithShape="1">
              <a:gsLst>
                <a:gs pos="0">
                  <a:schemeClr val="bg1"/>
                </a:gs>
                <a:gs pos="100000">
                  <a:srgbClr val="FF000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32780" name="Rectangle 6"/>
            <p:cNvSpPr>
              <a:spLocks noChangeArrowheads="1"/>
            </p:cNvSpPr>
            <p:nvPr/>
          </p:nvSpPr>
          <p:spPr bwMode="auto">
            <a:xfrm>
              <a:off x="204" y="708"/>
              <a:ext cx="5352" cy="23"/>
            </a:xfrm>
            <a:prstGeom prst="rect">
              <a:avLst/>
            </a:prstGeom>
            <a:gradFill rotWithShape="1">
              <a:gsLst>
                <a:gs pos="0">
                  <a:schemeClr val="tx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32781" name="Rectangle 7"/>
            <p:cNvSpPr>
              <a:spLocks noChangeArrowheads="1"/>
            </p:cNvSpPr>
            <p:nvPr/>
          </p:nvSpPr>
          <p:spPr bwMode="auto">
            <a:xfrm>
              <a:off x="476" y="164"/>
              <a:ext cx="11" cy="726"/>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sp>
        <p:nvSpPr>
          <p:cNvPr id="32771" name="Rectangle 8"/>
          <p:cNvSpPr>
            <a:spLocks noGrp="1" noChangeArrowheads="1"/>
          </p:cNvSpPr>
          <p:nvPr>
            <p:ph type="title"/>
          </p:nvPr>
        </p:nvSpPr>
        <p:spPr>
          <a:xfrm>
            <a:off x="468313" y="188913"/>
            <a:ext cx="8229600" cy="561975"/>
          </a:xfrm>
        </p:spPr>
        <p:txBody>
          <a:bodyPr/>
          <a:lstStyle/>
          <a:p>
            <a:pPr eaLnBrk="1" hangingPunct="1"/>
            <a:r>
              <a:rPr lang="ru-RU" altLang="ru-RU" sz="3200"/>
              <a:t>Учебный план</a:t>
            </a:r>
          </a:p>
        </p:txBody>
      </p:sp>
      <p:pic>
        <p:nvPicPr>
          <p:cNvPr id="32772" name="Picture 9" descr="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9788" y="188913"/>
            <a:ext cx="5254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10"/>
          <p:cNvSpPr txBox="1">
            <a:spLocks noChangeArrowheads="1"/>
          </p:cNvSpPr>
          <p:nvPr/>
        </p:nvSpPr>
        <p:spPr bwMode="auto">
          <a:xfrm>
            <a:off x="636180" y="1182540"/>
            <a:ext cx="4608512" cy="1169551"/>
          </a:xfrm>
          <a:prstGeom prst="rect">
            <a:avLst/>
          </a:prstGeom>
          <a:solidFill>
            <a:srgbClr val="CCFFFF"/>
          </a:solidFill>
          <a:ln w="9525">
            <a:solidFill>
              <a:schemeClr val="tx1"/>
            </a:solidFill>
            <a:miter lim="800000"/>
            <a:headEnd/>
            <a:tailEnd/>
          </a:ln>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None/>
            </a:pPr>
            <a:r>
              <a:rPr lang="ru-RU" altLang="ru-RU" sz="1400" b="1" dirty="0"/>
              <a:t>Кафедральные курсы</a:t>
            </a:r>
            <a:endParaRPr lang="ru-RU" altLang="ru-RU" sz="1400" dirty="0"/>
          </a:p>
          <a:p>
            <a:pPr eaLnBrk="1" hangingPunct="1">
              <a:spcBef>
                <a:spcPct val="0"/>
              </a:spcBef>
              <a:buFont typeface="Wingdings" panose="05000000000000000000" pitchFamily="2" charset="2"/>
              <a:buChar char="q"/>
            </a:pPr>
            <a:r>
              <a:rPr lang="ru-RU" altLang="ru-RU" sz="1400" dirty="0"/>
              <a:t>Интегральные уравнения</a:t>
            </a:r>
          </a:p>
          <a:p>
            <a:pPr eaLnBrk="1" hangingPunct="1">
              <a:spcBef>
                <a:spcPct val="0"/>
              </a:spcBef>
              <a:buFont typeface="Wingdings" panose="05000000000000000000" pitchFamily="2" charset="2"/>
              <a:buChar char="q"/>
            </a:pPr>
            <a:r>
              <a:rPr lang="ru-RU" altLang="ru-RU" sz="1400" dirty="0"/>
              <a:t>Мат. методы обработки изображений</a:t>
            </a:r>
          </a:p>
          <a:p>
            <a:pPr eaLnBrk="1" hangingPunct="1">
              <a:spcBef>
                <a:spcPct val="0"/>
              </a:spcBef>
              <a:buFont typeface="Wingdings" panose="05000000000000000000" pitchFamily="2" charset="2"/>
              <a:buChar char="q"/>
            </a:pPr>
            <a:r>
              <a:rPr lang="ru-RU" altLang="ru-RU" sz="1400" dirty="0"/>
              <a:t>Математические модели в естествознании</a:t>
            </a:r>
          </a:p>
          <a:p>
            <a:pPr eaLnBrk="1" hangingPunct="1">
              <a:spcBef>
                <a:spcPct val="0"/>
              </a:spcBef>
              <a:buFont typeface="Wingdings" panose="05000000000000000000" pitchFamily="2" charset="2"/>
              <a:buChar char="q"/>
            </a:pPr>
            <a:r>
              <a:rPr lang="ru-RU" altLang="ru-RU" sz="1400" dirty="0"/>
              <a:t>Объектно-ориентированное программирование</a:t>
            </a:r>
            <a:endParaRPr lang="en-US" altLang="ru-RU" sz="1400" dirty="0"/>
          </a:p>
        </p:txBody>
      </p:sp>
      <p:sp>
        <p:nvSpPr>
          <p:cNvPr id="32774" name="Text Box 12"/>
          <p:cNvSpPr txBox="1">
            <a:spLocks noChangeArrowheads="1"/>
          </p:cNvSpPr>
          <p:nvPr/>
        </p:nvSpPr>
        <p:spPr bwMode="auto">
          <a:xfrm>
            <a:off x="1223963" y="4697409"/>
            <a:ext cx="4430713" cy="954107"/>
          </a:xfrm>
          <a:prstGeom prst="rect">
            <a:avLst/>
          </a:prstGeom>
          <a:solidFill>
            <a:srgbClr val="FFFFCC"/>
          </a:solidFill>
          <a:ln w="9525">
            <a:solidFill>
              <a:schemeClr val="tx1"/>
            </a:solidFill>
            <a:miter lim="800000"/>
            <a:headEnd/>
            <a:tailEnd/>
          </a:ln>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None/>
            </a:pPr>
            <a:r>
              <a:rPr lang="ru-RU" altLang="ru-RU" sz="1400" b="1" dirty="0"/>
              <a:t>Потоковые курсы</a:t>
            </a:r>
            <a:endParaRPr lang="ru-RU" altLang="ru-RU" sz="1400" dirty="0"/>
          </a:p>
          <a:p>
            <a:pPr eaLnBrk="1" hangingPunct="1">
              <a:spcBef>
                <a:spcPct val="0"/>
              </a:spcBef>
              <a:buFont typeface="Wingdings" panose="05000000000000000000" pitchFamily="2" charset="2"/>
              <a:buChar char="q"/>
            </a:pPr>
            <a:r>
              <a:rPr lang="ru-RU" altLang="ru-RU" sz="1400" dirty="0"/>
              <a:t>Обратные задачи</a:t>
            </a:r>
          </a:p>
          <a:p>
            <a:pPr eaLnBrk="1" hangingPunct="1">
              <a:spcBef>
                <a:spcPct val="0"/>
              </a:spcBef>
              <a:buFont typeface="Wingdings" panose="05000000000000000000" pitchFamily="2" charset="2"/>
              <a:buChar char="q"/>
            </a:pPr>
            <a:r>
              <a:rPr lang="ru-RU" altLang="ru-RU" sz="1400" dirty="0"/>
              <a:t>Доп. главы уравнений в частных производных</a:t>
            </a:r>
          </a:p>
          <a:p>
            <a:pPr eaLnBrk="1" hangingPunct="1">
              <a:spcBef>
                <a:spcPct val="0"/>
              </a:spcBef>
              <a:buFont typeface="Wingdings" panose="05000000000000000000" pitchFamily="2" charset="2"/>
              <a:buChar char="q"/>
            </a:pPr>
            <a:r>
              <a:rPr lang="ru-RU" altLang="ru-RU" sz="1400" dirty="0"/>
              <a:t>Численные методы математической физики</a:t>
            </a:r>
          </a:p>
        </p:txBody>
      </p:sp>
      <p:sp>
        <p:nvSpPr>
          <p:cNvPr id="21511" name="Text Box 11"/>
          <p:cNvSpPr txBox="1">
            <a:spLocks noChangeArrowheads="1"/>
          </p:cNvSpPr>
          <p:nvPr/>
        </p:nvSpPr>
        <p:spPr bwMode="auto">
          <a:xfrm>
            <a:off x="5148064" y="1982450"/>
            <a:ext cx="3743772" cy="2893100"/>
          </a:xfrm>
          <a:prstGeom prst="rect">
            <a:avLst/>
          </a:prstGeom>
          <a:solidFill>
            <a:schemeClr val="accent5"/>
          </a:solidFill>
          <a:ln w="9525">
            <a:solidFill>
              <a:schemeClr val="tx1"/>
            </a:solidFill>
            <a:miter lim="800000"/>
            <a:headEnd/>
            <a:tailEnd/>
          </a:ln>
        </p:spPr>
        <p:txBody>
          <a:bodyPr wrap="squar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Wingdings" pitchFamily="2" charset="2"/>
              <a:buNone/>
              <a:defRPr/>
            </a:pPr>
            <a:r>
              <a:rPr lang="ru-RU" sz="1400" b="1" dirty="0"/>
              <a:t>Общие курсы</a:t>
            </a:r>
            <a:endParaRPr lang="ru-RU" sz="1400" dirty="0"/>
          </a:p>
          <a:p>
            <a:pPr eaLnBrk="1" hangingPunct="1">
              <a:buFont typeface="Wingdings" panose="05000000000000000000" pitchFamily="2" charset="2"/>
              <a:buChar char="q"/>
              <a:defRPr/>
            </a:pPr>
            <a:r>
              <a:rPr lang="ru-RU" sz="1400" dirty="0"/>
              <a:t>Функциональный анализ</a:t>
            </a:r>
          </a:p>
          <a:p>
            <a:pPr eaLnBrk="1" hangingPunct="1">
              <a:buFont typeface="Wingdings" panose="05000000000000000000" pitchFamily="2" charset="2"/>
              <a:buChar char="q"/>
              <a:defRPr/>
            </a:pPr>
            <a:r>
              <a:rPr lang="ru-RU" sz="1400" dirty="0"/>
              <a:t>Численные методы</a:t>
            </a:r>
          </a:p>
          <a:p>
            <a:pPr eaLnBrk="1" hangingPunct="1">
              <a:buFont typeface="Wingdings" panose="05000000000000000000" pitchFamily="2" charset="2"/>
              <a:buChar char="q"/>
              <a:defRPr/>
            </a:pPr>
            <a:r>
              <a:rPr lang="ru-RU" sz="1400" dirty="0"/>
              <a:t>Уравнения математической физики</a:t>
            </a:r>
          </a:p>
          <a:p>
            <a:pPr eaLnBrk="1" hangingPunct="1">
              <a:buFont typeface="Wingdings" panose="05000000000000000000" pitchFamily="2" charset="2"/>
              <a:buChar char="q"/>
              <a:defRPr/>
            </a:pPr>
            <a:r>
              <a:rPr lang="ru-RU" sz="1400" dirty="0"/>
              <a:t>Основы кибернетики</a:t>
            </a:r>
          </a:p>
          <a:p>
            <a:pPr eaLnBrk="1" hangingPunct="1">
              <a:buFont typeface="Wingdings" panose="05000000000000000000" pitchFamily="2" charset="2"/>
              <a:buChar char="q"/>
              <a:defRPr/>
            </a:pPr>
            <a:r>
              <a:rPr lang="ru-RU" sz="1400" dirty="0"/>
              <a:t>Методы оптимизации</a:t>
            </a:r>
          </a:p>
          <a:p>
            <a:pPr eaLnBrk="1" hangingPunct="1">
              <a:buFont typeface="Wingdings" panose="05000000000000000000" pitchFamily="2" charset="2"/>
              <a:buChar char="q"/>
              <a:defRPr/>
            </a:pPr>
            <a:r>
              <a:rPr lang="ru-RU" sz="1400" dirty="0"/>
              <a:t>Теория игр и исследование операций</a:t>
            </a:r>
          </a:p>
          <a:p>
            <a:pPr eaLnBrk="1" hangingPunct="1">
              <a:buFont typeface="Wingdings" panose="05000000000000000000" pitchFamily="2" charset="2"/>
              <a:buChar char="q"/>
              <a:defRPr/>
            </a:pPr>
            <a:r>
              <a:rPr lang="ru-RU" sz="1400" dirty="0"/>
              <a:t>Базы данных</a:t>
            </a:r>
          </a:p>
          <a:p>
            <a:pPr eaLnBrk="1" hangingPunct="1">
              <a:buFont typeface="Wingdings" panose="05000000000000000000" pitchFamily="2" charset="2"/>
              <a:buChar char="q"/>
              <a:defRPr/>
            </a:pPr>
            <a:r>
              <a:rPr lang="ru-RU" sz="1400" dirty="0"/>
              <a:t>Суперкомпьютеры и параллельная обработка данных</a:t>
            </a:r>
          </a:p>
          <a:p>
            <a:pPr eaLnBrk="1" hangingPunct="1">
              <a:buFont typeface="Wingdings" panose="05000000000000000000" pitchFamily="2" charset="2"/>
              <a:buChar char="q"/>
              <a:defRPr/>
            </a:pPr>
            <a:r>
              <a:rPr lang="ru-RU" sz="1400" dirty="0"/>
              <a:t>Практикум на ЭВМ</a:t>
            </a:r>
          </a:p>
          <a:p>
            <a:pPr eaLnBrk="1" hangingPunct="1">
              <a:buFont typeface="Wingdings" panose="05000000000000000000" pitchFamily="2" charset="2"/>
              <a:buChar char="q"/>
              <a:defRPr/>
            </a:pPr>
            <a:r>
              <a:rPr lang="ru-RU" sz="1400" dirty="0"/>
              <a:t>Физика волновых процессов</a:t>
            </a:r>
            <a:endParaRPr lang="en-US" sz="1400" dirty="0"/>
          </a:p>
          <a:p>
            <a:pPr eaLnBrk="1" hangingPunct="1">
              <a:buFont typeface="Wingdings" panose="05000000000000000000" pitchFamily="2" charset="2"/>
              <a:buChar char="q"/>
              <a:defRPr/>
            </a:pPr>
            <a:r>
              <a:rPr lang="ru-RU" sz="1400" dirty="0"/>
              <a:t>Методы машинного обучения</a:t>
            </a:r>
          </a:p>
        </p:txBody>
      </p:sp>
      <p:sp>
        <p:nvSpPr>
          <p:cNvPr id="32776" name="TextBox 1"/>
          <p:cNvSpPr txBox="1">
            <a:spLocks noChangeArrowheads="1"/>
          </p:cNvSpPr>
          <p:nvPr/>
        </p:nvSpPr>
        <p:spPr bwMode="auto">
          <a:xfrm>
            <a:off x="971600" y="5838090"/>
            <a:ext cx="70880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600" dirty="0"/>
              <a:t>Магистерская программа кафедры</a:t>
            </a:r>
            <a:r>
              <a:rPr lang="en-US" altLang="ru-RU" sz="1600" dirty="0"/>
              <a:t>:</a:t>
            </a:r>
            <a:endParaRPr lang="ru-RU" altLang="ru-RU" sz="1600" dirty="0"/>
          </a:p>
          <a:p>
            <a:pPr algn="ctr" eaLnBrk="1" hangingPunct="1">
              <a:spcBef>
                <a:spcPct val="0"/>
              </a:spcBef>
              <a:buFontTx/>
              <a:buNone/>
            </a:pPr>
            <a:r>
              <a:rPr lang="en-US" altLang="ru-RU" sz="1600" dirty="0"/>
              <a:t>“</a:t>
            </a:r>
            <a:r>
              <a:rPr lang="ru-RU" altLang="ru-RU" sz="1600" dirty="0"/>
              <a:t>Компьютерные методы в математической физике, обратных задачах и </a:t>
            </a:r>
          </a:p>
          <a:p>
            <a:pPr algn="ctr" eaLnBrk="1" hangingPunct="1">
              <a:spcBef>
                <a:spcPct val="0"/>
              </a:spcBef>
              <a:buFontTx/>
              <a:buNone/>
            </a:pPr>
            <a:r>
              <a:rPr lang="ru-RU" altLang="ru-RU" sz="1600" dirty="0"/>
              <a:t>обработке изображений</a:t>
            </a:r>
            <a:r>
              <a:rPr lang="en-US" altLang="ru-RU" sz="1600" dirty="0"/>
              <a:t>”</a:t>
            </a:r>
            <a:endParaRPr lang="ru-RU" altLang="ru-RU" sz="1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2"/>
          <p:cNvGrpSpPr>
            <a:grpSpLocks/>
          </p:cNvGrpSpPr>
          <p:nvPr/>
        </p:nvGrpSpPr>
        <p:grpSpPr bwMode="auto">
          <a:xfrm>
            <a:off x="0" y="0"/>
            <a:ext cx="8820150" cy="1152525"/>
            <a:chOff x="0" y="164"/>
            <a:chExt cx="5556" cy="726"/>
          </a:xfrm>
        </p:grpSpPr>
        <p:sp>
          <p:nvSpPr>
            <p:cNvPr id="11272" name="Rectangle 3"/>
            <p:cNvSpPr>
              <a:spLocks noChangeArrowheads="1"/>
            </p:cNvSpPr>
            <p:nvPr/>
          </p:nvSpPr>
          <p:spPr bwMode="auto">
            <a:xfrm>
              <a:off x="227" y="209"/>
              <a:ext cx="544" cy="272"/>
            </a:xfrm>
            <a:prstGeom prst="rect">
              <a:avLst/>
            </a:prstGeom>
            <a:gradFill rotWithShape="1">
              <a:gsLst>
                <a:gs pos="0">
                  <a:srgbClr val="0000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1273" name="Rectangle 4"/>
            <p:cNvSpPr>
              <a:spLocks noChangeArrowheads="1"/>
            </p:cNvSpPr>
            <p:nvPr/>
          </p:nvSpPr>
          <p:spPr bwMode="auto">
            <a:xfrm>
              <a:off x="317" y="481"/>
              <a:ext cx="635" cy="318"/>
            </a:xfrm>
            <a:prstGeom prst="rect">
              <a:avLst/>
            </a:prstGeom>
            <a:gradFill rotWithShape="1">
              <a:gsLst>
                <a:gs pos="0">
                  <a:srgbClr val="FFCC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1274" name="Rectangle 5"/>
            <p:cNvSpPr>
              <a:spLocks noChangeArrowheads="1"/>
            </p:cNvSpPr>
            <p:nvPr/>
          </p:nvSpPr>
          <p:spPr bwMode="auto">
            <a:xfrm>
              <a:off x="0" y="436"/>
              <a:ext cx="408" cy="318"/>
            </a:xfrm>
            <a:prstGeom prst="rect">
              <a:avLst/>
            </a:prstGeom>
            <a:gradFill rotWithShape="1">
              <a:gsLst>
                <a:gs pos="0">
                  <a:schemeClr val="bg1"/>
                </a:gs>
                <a:gs pos="100000">
                  <a:srgbClr val="FF000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1275" name="Rectangle 6"/>
            <p:cNvSpPr>
              <a:spLocks noChangeArrowheads="1"/>
            </p:cNvSpPr>
            <p:nvPr/>
          </p:nvSpPr>
          <p:spPr bwMode="auto">
            <a:xfrm>
              <a:off x="204" y="708"/>
              <a:ext cx="5352" cy="23"/>
            </a:xfrm>
            <a:prstGeom prst="rect">
              <a:avLst/>
            </a:prstGeom>
            <a:gradFill rotWithShape="1">
              <a:gsLst>
                <a:gs pos="0">
                  <a:schemeClr val="tx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1276" name="Rectangle 7"/>
            <p:cNvSpPr>
              <a:spLocks noChangeArrowheads="1"/>
            </p:cNvSpPr>
            <p:nvPr/>
          </p:nvSpPr>
          <p:spPr bwMode="auto">
            <a:xfrm>
              <a:off x="476" y="164"/>
              <a:ext cx="11" cy="726"/>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sp>
        <p:nvSpPr>
          <p:cNvPr id="11267" name="Rectangle 8"/>
          <p:cNvSpPr>
            <a:spLocks noGrp="1" noChangeArrowheads="1"/>
          </p:cNvSpPr>
          <p:nvPr>
            <p:ph type="title"/>
          </p:nvPr>
        </p:nvSpPr>
        <p:spPr>
          <a:xfrm>
            <a:off x="557213" y="274638"/>
            <a:ext cx="8229600" cy="561975"/>
          </a:xfrm>
        </p:spPr>
        <p:txBody>
          <a:bodyPr/>
          <a:lstStyle/>
          <a:p>
            <a:pPr eaLnBrk="1" hangingPunct="1"/>
            <a:r>
              <a:rPr lang="ru-RU" altLang="ru-RU" sz="3200" dirty="0"/>
              <a:t>Обратные задачи и их применения</a:t>
            </a:r>
          </a:p>
        </p:txBody>
      </p:sp>
      <p:pic>
        <p:nvPicPr>
          <p:cNvPr id="11268" name="Picture 9" descr="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9788" y="188913"/>
            <a:ext cx="5254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AutoShape 22" descr="CID:%7b7B1697CC-2B44-47EF-8DE8-DC22150DFD31%7d/omega-mesh.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11270" name="AutoShape 24" descr="CID:%7b7B1697CC-2B44-47EF-8DE8-DC22150DFD31%7d/omega-mesh.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pic>
        <p:nvPicPr>
          <p:cNvPr id="2" name="Picture 1">
            <a:extLst>
              <a:ext uri="{FF2B5EF4-FFF2-40B4-BE49-F238E27FC236}">
                <a16:creationId xmlns:a16="http://schemas.microsoft.com/office/drawing/2014/main" id="{575BD5D3-F3FE-4075-BBFA-97FE46D5C4AF}"/>
              </a:ext>
            </a:extLst>
          </p:cNvPr>
          <p:cNvPicPr>
            <a:picLocks noChangeAspect="1"/>
          </p:cNvPicPr>
          <p:nvPr/>
        </p:nvPicPr>
        <p:blipFill>
          <a:blip r:embed="rId4"/>
          <a:stretch>
            <a:fillRect/>
          </a:stretch>
        </p:blipFill>
        <p:spPr>
          <a:xfrm>
            <a:off x="392140" y="1089186"/>
            <a:ext cx="8199371" cy="5526242"/>
          </a:xfrm>
          <a:prstGeom prst="rect">
            <a:avLst/>
          </a:prstGeom>
        </p:spPr>
      </p:pic>
    </p:spTree>
    <p:extLst>
      <p:ext uri="{BB962C8B-B14F-4D97-AF65-F5344CB8AC3E}">
        <p14:creationId xmlns:p14="http://schemas.microsoft.com/office/powerpoint/2010/main" val="875955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2"/>
          <p:cNvGrpSpPr>
            <a:grpSpLocks/>
          </p:cNvGrpSpPr>
          <p:nvPr/>
        </p:nvGrpSpPr>
        <p:grpSpPr bwMode="auto">
          <a:xfrm>
            <a:off x="0" y="0"/>
            <a:ext cx="8820150" cy="1152525"/>
            <a:chOff x="0" y="164"/>
            <a:chExt cx="5556" cy="726"/>
          </a:xfrm>
        </p:grpSpPr>
        <p:sp>
          <p:nvSpPr>
            <p:cNvPr id="11272" name="Rectangle 3"/>
            <p:cNvSpPr>
              <a:spLocks noChangeArrowheads="1"/>
            </p:cNvSpPr>
            <p:nvPr/>
          </p:nvSpPr>
          <p:spPr bwMode="auto">
            <a:xfrm>
              <a:off x="227" y="209"/>
              <a:ext cx="544" cy="272"/>
            </a:xfrm>
            <a:prstGeom prst="rect">
              <a:avLst/>
            </a:prstGeom>
            <a:gradFill rotWithShape="1">
              <a:gsLst>
                <a:gs pos="0">
                  <a:srgbClr val="0000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1273" name="Rectangle 4"/>
            <p:cNvSpPr>
              <a:spLocks noChangeArrowheads="1"/>
            </p:cNvSpPr>
            <p:nvPr/>
          </p:nvSpPr>
          <p:spPr bwMode="auto">
            <a:xfrm>
              <a:off x="317" y="481"/>
              <a:ext cx="635" cy="318"/>
            </a:xfrm>
            <a:prstGeom prst="rect">
              <a:avLst/>
            </a:prstGeom>
            <a:gradFill rotWithShape="1">
              <a:gsLst>
                <a:gs pos="0">
                  <a:srgbClr val="FFCC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1274" name="Rectangle 5"/>
            <p:cNvSpPr>
              <a:spLocks noChangeArrowheads="1"/>
            </p:cNvSpPr>
            <p:nvPr/>
          </p:nvSpPr>
          <p:spPr bwMode="auto">
            <a:xfrm>
              <a:off x="0" y="436"/>
              <a:ext cx="408" cy="318"/>
            </a:xfrm>
            <a:prstGeom prst="rect">
              <a:avLst/>
            </a:prstGeom>
            <a:gradFill rotWithShape="1">
              <a:gsLst>
                <a:gs pos="0">
                  <a:schemeClr val="bg1"/>
                </a:gs>
                <a:gs pos="100000">
                  <a:srgbClr val="FF000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1275" name="Rectangle 6"/>
            <p:cNvSpPr>
              <a:spLocks noChangeArrowheads="1"/>
            </p:cNvSpPr>
            <p:nvPr/>
          </p:nvSpPr>
          <p:spPr bwMode="auto">
            <a:xfrm>
              <a:off x="204" y="708"/>
              <a:ext cx="5352" cy="23"/>
            </a:xfrm>
            <a:prstGeom prst="rect">
              <a:avLst/>
            </a:prstGeom>
            <a:gradFill rotWithShape="1">
              <a:gsLst>
                <a:gs pos="0">
                  <a:schemeClr val="tx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1276" name="Rectangle 7"/>
            <p:cNvSpPr>
              <a:spLocks noChangeArrowheads="1"/>
            </p:cNvSpPr>
            <p:nvPr/>
          </p:nvSpPr>
          <p:spPr bwMode="auto">
            <a:xfrm>
              <a:off x="476" y="164"/>
              <a:ext cx="11" cy="726"/>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sp>
        <p:nvSpPr>
          <p:cNvPr id="11267" name="Rectangle 8"/>
          <p:cNvSpPr>
            <a:spLocks noGrp="1" noChangeArrowheads="1"/>
          </p:cNvSpPr>
          <p:nvPr>
            <p:ph type="title"/>
          </p:nvPr>
        </p:nvSpPr>
        <p:spPr>
          <a:xfrm>
            <a:off x="557213" y="274638"/>
            <a:ext cx="8229600" cy="561975"/>
          </a:xfrm>
        </p:spPr>
        <p:txBody>
          <a:bodyPr/>
          <a:lstStyle/>
          <a:p>
            <a:pPr eaLnBrk="1" hangingPunct="1"/>
            <a:r>
              <a:rPr lang="ru-RU" altLang="ru-RU" sz="2800" dirty="0"/>
              <a:t>Обратная задача электрокардиографии</a:t>
            </a:r>
          </a:p>
        </p:txBody>
      </p:sp>
      <p:pic>
        <p:nvPicPr>
          <p:cNvPr id="11268" name="Picture 9" descr="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9788" y="188913"/>
            <a:ext cx="5254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AutoShape 22" descr="CID:%7b7B1697CC-2B44-47EF-8DE8-DC22150DFD31%7d/omega-mesh.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11270" name="AutoShape 24" descr="CID:%7b7B1697CC-2B44-47EF-8DE8-DC22150DFD31%7d/omega-mesh.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pic>
        <p:nvPicPr>
          <p:cNvPr id="2" name="Picture 1">
            <a:extLst>
              <a:ext uri="{FF2B5EF4-FFF2-40B4-BE49-F238E27FC236}">
                <a16:creationId xmlns:a16="http://schemas.microsoft.com/office/drawing/2014/main" id="{E99BF835-5492-43E6-93BB-49D353F830BE}"/>
              </a:ext>
            </a:extLst>
          </p:cNvPr>
          <p:cNvPicPr>
            <a:picLocks noChangeAspect="1"/>
          </p:cNvPicPr>
          <p:nvPr/>
        </p:nvPicPr>
        <p:blipFill>
          <a:blip r:embed="rId4"/>
          <a:stretch>
            <a:fillRect/>
          </a:stretch>
        </p:blipFill>
        <p:spPr>
          <a:xfrm>
            <a:off x="460375" y="1153096"/>
            <a:ext cx="8137525" cy="525127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2"/>
          <p:cNvGrpSpPr>
            <a:grpSpLocks/>
          </p:cNvGrpSpPr>
          <p:nvPr/>
        </p:nvGrpSpPr>
        <p:grpSpPr bwMode="auto">
          <a:xfrm>
            <a:off x="0" y="0"/>
            <a:ext cx="8820150" cy="1152525"/>
            <a:chOff x="0" y="164"/>
            <a:chExt cx="5556" cy="726"/>
          </a:xfrm>
        </p:grpSpPr>
        <p:sp>
          <p:nvSpPr>
            <p:cNvPr id="11272" name="Rectangle 3"/>
            <p:cNvSpPr>
              <a:spLocks noChangeArrowheads="1"/>
            </p:cNvSpPr>
            <p:nvPr/>
          </p:nvSpPr>
          <p:spPr bwMode="auto">
            <a:xfrm>
              <a:off x="227" y="209"/>
              <a:ext cx="544" cy="272"/>
            </a:xfrm>
            <a:prstGeom prst="rect">
              <a:avLst/>
            </a:prstGeom>
            <a:gradFill rotWithShape="1">
              <a:gsLst>
                <a:gs pos="0">
                  <a:srgbClr val="0000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1273" name="Rectangle 4"/>
            <p:cNvSpPr>
              <a:spLocks noChangeArrowheads="1"/>
            </p:cNvSpPr>
            <p:nvPr/>
          </p:nvSpPr>
          <p:spPr bwMode="auto">
            <a:xfrm>
              <a:off x="317" y="481"/>
              <a:ext cx="635" cy="318"/>
            </a:xfrm>
            <a:prstGeom prst="rect">
              <a:avLst/>
            </a:prstGeom>
            <a:gradFill rotWithShape="1">
              <a:gsLst>
                <a:gs pos="0">
                  <a:srgbClr val="FFCC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1274" name="Rectangle 5"/>
            <p:cNvSpPr>
              <a:spLocks noChangeArrowheads="1"/>
            </p:cNvSpPr>
            <p:nvPr/>
          </p:nvSpPr>
          <p:spPr bwMode="auto">
            <a:xfrm>
              <a:off x="0" y="436"/>
              <a:ext cx="408" cy="318"/>
            </a:xfrm>
            <a:prstGeom prst="rect">
              <a:avLst/>
            </a:prstGeom>
            <a:gradFill rotWithShape="1">
              <a:gsLst>
                <a:gs pos="0">
                  <a:schemeClr val="bg1"/>
                </a:gs>
                <a:gs pos="100000">
                  <a:srgbClr val="FF000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1275" name="Rectangle 6"/>
            <p:cNvSpPr>
              <a:spLocks noChangeArrowheads="1"/>
            </p:cNvSpPr>
            <p:nvPr/>
          </p:nvSpPr>
          <p:spPr bwMode="auto">
            <a:xfrm>
              <a:off x="204" y="708"/>
              <a:ext cx="5352" cy="23"/>
            </a:xfrm>
            <a:prstGeom prst="rect">
              <a:avLst/>
            </a:prstGeom>
            <a:gradFill rotWithShape="1">
              <a:gsLst>
                <a:gs pos="0">
                  <a:schemeClr val="tx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1276" name="Rectangle 7"/>
            <p:cNvSpPr>
              <a:spLocks noChangeArrowheads="1"/>
            </p:cNvSpPr>
            <p:nvPr/>
          </p:nvSpPr>
          <p:spPr bwMode="auto">
            <a:xfrm>
              <a:off x="476" y="164"/>
              <a:ext cx="11" cy="726"/>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sp>
        <p:nvSpPr>
          <p:cNvPr id="11267" name="Rectangle 8"/>
          <p:cNvSpPr>
            <a:spLocks noGrp="1" noChangeArrowheads="1"/>
          </p:cNvSpPr>
          <p:nvPr>
            <p:ph type="title"/>
          </p:nvPr>
        </p:nvSpPr>
        <p:spPr>
          <a:xfrm>
            <a:off x="557213" y="274638"/>
            <a:ext cx="8229600" cy="561975"/>
          </a:xfrm>
        </p:spPr>
        <p:txBody>
          <a:bodyPr/>
          <a:lstStyle/>
          <a:p>
            <a:pPr eaLnBrk="1" hangingPunct="1"/>
            <a:r>
              <a:rPr lang="ru-RU" altLang="ru-RU" sz="2000" dirty="0"/>
              <a:t>Обратная задача электрокардиографии</a:t>
            </a:r>
            <a:r>
              <a:rPr lang="en-US" altLang="ru-RU" sz="2000" dirty="0"/>
              <a:t> (</a:t>
            </a:r>
            <a:r>
              <a:rPr lang="ru-RU" altLang="ru-RU" sz="2000" dirty="0"/>
              <a:t>продолжение)</a:t>
            </a:r>
          </a:p>
        </p:txBody>
      </p:sp>
      <p:pic>
        <p:nvPicPr>
          <p:cNvPr id="11268" name="Picture 9" descr="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9788" y="188913"/>
            <a:ext cx="5254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AutoShape 22" descr="CID:%7b7B1697CC-2B44-47EF-8DE8-DC22150DFD31%7d/omega-mesh.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11270" name="AutoShape 24" descr="CID:%7b7B1697CC-2B44-47EF-8DE8-DC22150DFD31%7d/omega-mesh.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pic>
        <p:nvPicPr>
          <p:cNvPr id="2" name="Picture 1">
            <a:extLst>
              <a:ext uri="{FF2B5EF4-FFF2-40B4-BE49-F238E27FC236}">
                <a16:creationId xmlns:a16="http://schemas.microsoft.com/office/drawing/2014/main" id="{C38B9C77-1ACA-4054-A484-533B0B3F995E}"/>
              </a:ext>
            </a:extLst>
          </p:cNvPr>
          <p:cNvPicPr>
            <a:picLocks noChangeAspect="1"/>
          </p:cNvPicPr>
          <p:nvPr/>
        </p:nvPicPr>
        <p:blipFill>
          <a:blip r:embed="rId4"/>
          <a:stretch>
            <a:fillRect/>
          </a:stretch>
        </p:blipFill>
        <p:spPr>
          <a:xfrm>
            <a:off x="460375" y="1347540"/>
            <a:ext cx="8316416" cy="5100380"/>
          </a:xfrm>
          <a:prstGeom prst="rect">
            <a:avLst/>
          </a:prstGeom>
        </p:spPr>
      </p:pic>
    </p:spTree>
    <p:extLst>
      <p:ext uri="{BB962C8B-B14F-4D97-AF65-F5344CB8AC3E}">
        <p14:creationId xmlns:p14="http://schemas.microsoft.com/office/powerpoint/2010/main" val="375434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18"/>
          <p:cNvGrpSpPr>
            <a:grpSpLocks/>
          </p:cNvGrpSpPr>
          <p:nvPr/>
        </p:nvGrpSpPr>
        <p:grpSpPr bwMode="auto">
          <a:xfrm>
            <a:off x="0" y="0"/>
            <a:ext cx="8820150" cy="981075"/>
            <a:chOff x="0" y="164"/>
            <a:chExt cx="5556" cy="726"/>
          </a:xfrm>
        </p:grpSpPr>
        <p:sp>
          <p:nvSpPr>
            <p:cNvPr id="15380" name="Rectangle 19"/>
            <p:cNvSpPr>
              <a:spLocks noChangeArrowheads="1"/>
            </p:cNvSpPr>
            <p:nvPr/>
          </p:nvSpPr>
          <p:spPr bwMode="auto">
            <a:xfrm>
              <a:off x="227" y="209"/>
              <a:ext cx="544" cy="272"/>
            </a:xfrm>
            <a:prstGeom prst="rect">
              <a:avLst/>
            </a:prstGeom>
            <a:gradFill rotWithShape="1">
              <a:gsLst>
                <a:gs pos="0">
                  <a:srgbClr val="0000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5381" name="Rectangle 20"/>
            <p:cNvSpPr>
              <a:spLocks noChangeArrowheads="1"/>
            </p:cNvSpPr>
            <p:nvPr/>
          </p:nvSpPr>
          <p:spPr bwMode="auto">
            <a:xfrm>
              <a:off x="317" y="481"/>
              <a:ext cx="635" cy="318"/>
            </a:xfrm>
            <a:prstGeom prst="rect">
              <a:avLst/>
            </a:prstGeom>
            <a:gradFill rotWithShape="1">
              <a:gsLst>
                <a:gs pos="0">
                  <a:srgbClr val="FFCC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5382" name="Rectangle 21"/>
            <p:cNvSpPr>
              <a:spLocks noChangeArrowheads="1"/>
            </p:cNvSpPr>
            <p:nvPr/>
          </p:nvSpPr>
          <p:spPr bwMode="auto">
            <a:xfrm>
              <a:off x="0" y="436"/>
              <a:ext cx="408" cy="318"/>
            </a:xfrm>
            <a:prstGeom prst="rect">
              <a:avLst/>
            </a:prstGeom>
            <a:gradFill rotWithShape="1">
              <a:gsLst>
                <a:gs pos="0">
                  <a:schemeClr val="bg1"/>
                </a:gs>
                <a:gs pos="100000">
                  <a:srgbClr val="FF000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5383" name="Rectangle 22"/>
            <p:cNvSpPr>
              <a:spLocks noChangeArrowheads="1"/>
            </p:cNvSpPr>
            <p:nvPr/>
          </p:nvSpPr>
          <p:spPr bwMode="auto">
            <a:xfrm>
              <a:off x="204" y="708"/>
              <a:ext cx="5352" cy="23"/>
            </a:xfrm>
            <a:prstGeom prst="rect">
              <a:avLst/>
            </a:prstGeom>
            <a:gradFill rotWithShape="1">
              <a:gsLst>
                <a:gs pos="0">
                  <a:schemeClr val="tx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5384" name="Rectangle 23"/>
            <p:cNvSpPr>
              <a:spLocks noChangeArrowheads="1"/>
            </p:cNvSpPr>
            <p:nvPr/>
          </p:nvSpPr>
          <p:spPr bwMode="auto">
            <a:xfrm>
              <a:off x="476" y="164"/>
              <a:ext cx="11" cy="726"/>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pic>
        <p:nvPicPr>
          <p:cNvPr id="15363" name="Picture 24" descr="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9788" y="188913"/>
            <a:ext cx="525462"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3"/>
          <p:cNvGrpSpPr>
            <a:grpSpLocks/>
          </p:cNvGrpSpPr>
          <p:nvPr/>
        </p:nvGrpSpPr>
        <p:grpSpPr bwMode="auto">
          <a:xfrm>
            <a:off x="6073775" y="685800"/>
            <a:ext cx="2917825" cy="5029200"/>
            <a:chOff x="3826" y="432"/>
            <a:chExt cx="1838" cy="3168"/>
          </a:xfrm>
        </p:grpSpPr>
        <p:pic>
          <p:nvPicPr>
            <p:cNvPr id="15377" name="Picture 4" descr="Радиоволны красные двигаются"/>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40" y="912"/>
              <a:ext cx="1056" cy="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8" name="Picture 5" descr="helicopter7 и гандола"/>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6" y="432"/>
              <a:ext cx="1838" cy="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9" name="Picture 6" descr="Радиоволны синие двигаются"/>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992" y="919"/>
              <a:ext cx="480" cy="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65" name="Rectangle 7"/>
          <p:cNvSpPr>
            <a:spLocks noChangeArrowheads="1"/>
          </p:cNvSpPr>
          <p:nvPr/>
        </p:nvSpPr>
        <p:spPr bwMode="auto">
          <a:xfrm>
            <a:off x="5562600" y="5029200"/>
            <a:ext cx="3048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nvGrpSpPr>
          <p:cNvPr id="15366" name="Group 8"/>
          <p:cNvGrpSpPr>
            <a:grpSpLocks/>
          </p:cNvGrpSpPr>
          <p:nvPr/>
        </p:nvGrpSpPr>
        <p:grpSpPr bwMode="auto">
          <a:xfrm>
            <a:off x="-76200" y="5181600"/>
            <a:ext cx="9448800" cy="1676400"/>
            <a:chOff x="-48" y="3120"/>
            <a:chExt cx="5952" cy="1200"/>
          </a:xfrm>
        </p:grpSpPr>
        <p:grpSp>
          <p:nvGrpSpPr>
            <p:cNvPr id="15368" name="Group 9"/>
            <p:cNvGrpSpPr>
              <a:grpSpLocks/>
            </p:cNvGrpSpPr>
            <p:nvPr/>
          </p:nvGrpSpPr>
          <p:grpSpPr bwMode="auto">
            <a:xfrm>
              <a:off x="-48" y="3120"/>
              <a:ext cx="5952" cy="1200"/>
              <a:chOff x="-96" y="3120"/>
              <a:chExt cx="5952" cy="1200"/>
            </a:xfrm>
          </p:grpSpPr>
          <p:grpSp>
            <p:nvGrpSpPr>
              <p:cNvPr id="15370" name="Group 10"/>
              <p:cNvGrpSpPr>
                <a:grpSpLocks/>
              </p:cNvGrpSpPr>
              <p:nvPr/>
            </p:nvGrpSpPr>
            <p:grpSpPr bwMode="auto">
              <a:xfrm>
                <a:off x="-96" y="3120"/>
                <a:ext cx="5952" cy="1200"/>
                <a:chOff x="-96" y="3120"/>
                <a:chExt cx="5952" cy="1200"/>
              </a:xfrm>
            </p:grpSpPr>
            <p:grpSp>
              <p:nvGrpSpPr>
                <p:cNvPr id="15372" name="Group 11"/>
                <p:cNvGrpSpPr>
                  <a:grpSpLocks/>
                </p:cNvGrpSpPr>
                <p:nvPr/>
              </p:nvGrpSpPr>
              <p:grpSpPr bwMode="auto">
                <a:xfrm>
                  <a:off x="-96" y="3120"/>
                  <a:ext cx="5952" cy="1200"/>
                  <a:chOff x="-96" y="3120"/>
                  <a:chExt cx="5952" cy="1200"/>
                </a:xfrm>
              </p:grpSpPr>
              <p:pic>
                <p:nvPicPr>
                  <p:cNvPr id="15374" name="Picture 12" descr="Разрез"/>
                  <p:cNvPicPr>
                    <a:picLocks noChangeAspect="1" noChangeArrowheads="1"/>
                  </p:cNvPicPr>
                  <p:nvPr/>
                </p:nvPicPr>
                <p:blipFill>
                  <a:blip r:embed="rId7">
                    <a:extLst>
                      <a:ext uri="{28A0092B-C50C-407E-A947-70E740481C1C}">
                        <a14:useLocalDpi xmlns:a14="http://schemas.microsoft.com/office/drawing/2010/main" val="0"/>
                      </a:ext>
                    </a:extLst>
                  </a:blip>
                  <a:srcRect t="8000"/>
                  <a:stretch>
                    <a:fillRect/>
                  </a:stretch>
                </p:blipFill>
                <p:spPr bwMode="auto">
                  <a:xfrm>
                    <a:off x="-96" y="3216"/>
                    <a:ext cx="5952"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5" name="Rectangle 13"/>
                  <p:cNvSpPr>
                    <a:spLocks noChangeArrowheads="1"/>
                  </p:cNvSpPr>
                  <p:nvPr/>
                </p:nvSpPr>
                <p:spPr bwMode="auto">
                  <a:xfrm>
                    <a:off x="2448" y="3120"/>
                    <a:ext cx="192" cy="144"/>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5376" name="Rectangle 14"/>
                  <p:cNvSpPr>
                    <a:spLocks noChangeArrowheads="1"/>
                  </p:cNvSpPr>
                  <p:nvPr/>
                </p:nvSpPr>
                <p:spPr bwMode="auto">
                  <a:xfrm>
                    <a:off x="96" y="3147"/>
                    <a:ext cx="192" cy="144"/>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sp>
              <p:nvSpPr>
                <p:cNvPr id="15373" name="Rectangle 15"/>
                <p:cNvSpPr>
                  <a:spLocks noChangeArrowheads="1"/>
                </p:cNvSpPr>
                <p:nvPr/>
              </p:nvSpPr>
              <p:spPr bwMode="auto">
                <a:xfrm>
                  <a:off x="3504" y="3120"/>
                  <a:ext cx="144" cy="192"/>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sp>
            <p:nvSpPr>
              <p:cNvPr id="15371" name="Rectangle 16"/>
              <p:cNvSpPr>
                <a:spLocks noChangeArrowheads="1"/>
              </p:cNvSpPr>
              <p:nvPr/>
            </p:nvSpPr>
            <p:spPr bwMode="auto">
              <a:xfrm>
                <a:off x="672" y="3120"/>
                <a:ext cx="192" cy="144"/>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sp>
          <p:nvSpPr>
            <p:cNvPr id="15369" name="Rectangle 17"/>
            <p:cNvSpPr>
              <a:spLocks noChangeArrowheads="1"/>
            </p:cNvSpPr>
            <p:nvPr/>
          </p:nvSpPr>
          <p:spPr bwMode="auto">
            <a:xfrm>
              <a:off x="5568" y="3243"/>
              <a:ext cx="96" cy="192"/>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sp>
        <p:nvSpPr>
          <p:cNvPr id="15367" name="Rectangle 25"/>
          <p:cNvSpPr>
            <a:spLocks noChangeArrowheads="1"/>
          </p:cNvSpPr>
          <p:nvPr/>
        </p:nvSpPr>
        <p:spPr bwMode="auto">
          <a:xfrm>
            <a:off x="1403350" y="0"/>
            <a:ext cx="7510463"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2400">
                <a:solidFill>
                  <a:schemeClr val="tx2"/>
                </a:solidFill>
              </a:rPr>
              <a:t>Аэрометоды магнитного зондирования Земли</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0-#ppt_w/2"/>
                                          </p:val>
                                        </p:tav>
                                        <p:tav tm="100000">
                                          <p:val>
                                            <p:strVal val="#ppt_x"/>
                                          </p:val>
                                        </p:tav>
                                      </p:tavLst>
                                    </p:anim>
                                    <p:anim calcmode="lin" valueType="num">
                                      <p:cBhvr additive="base">
                                        <p:cTn id="8" dur="5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24"/>
          <p:cNvGrpSpPr>
            <a:grpSpLocks/>
          </p:cNvGrpSpPr>
          <p:nvPr/>
        </p:nvGrpSpPr>
        <p:grpSpPr bwMode="auto">
          <a:xfrm>
            <a:off x="0" y="0"/>
            <a:ext cx="8820150" cy="836613"/>
            <a:chOff x="0" y="164"/>
            <a:chExt cx="5556" cy="726"/>
          </a:xfrm>
        </p:grpSpPr>
        <p:sp>
          <p:nvSpPr>
            <p:cNvPr id="17434" name="Rectangle 25"/>
            <p:cNvSpPr>
              <a:spLocks noChangeArrowheads="1"/>
            </p:cNvSpPr>
            <p:nvPr/>
          </p:nvSpPr>
          <p:spPr bwMode="auto">
            <a:xfrm>
              <a:off x="227" y="209"/>
              <a:ext cx="544" cy="272"/>
            </a:xfrm>
            <a:prstGeom prst="rect">
              <a:avLst/>
            </a:prstGeom>
            <a:gradFill rotWithShape="1">
              <a:gsLst>
                <a:gs pos="0">
                  <a:srgbClr val="0000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7435" name="Rectangle 26"/>
            <p:cNvSpPr>
              <a:spLocks noChangeArrowheads="1"/>
            </p:cNvSpPr>
            <p:nvPr/>
          </p:nvSpPr>
          <p:spPr bwMode="auto">
            <a:xfrm>
              <a:off x="317" y="481"/>
              <a:ext cx="635" cy="318"/>
            </a:xfrm>
            <a:prstGeom prst="rect">
              <a:avLst/>
            </a:prstGeom>
            <a:gradFill rotWithShape="1">
              <a:gsLst>
                <a:gs pos="0">
                  <a:srgbClr val="FFCC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7436" name="Rectangle 27"/>
            <p:cNvSpPr>
              <a:spLocks noChangeArrowheads="1"/>
            </p:cNvSpPr>
            <p:nvPr/>
          </p:nvSpPr>
          <p:spPr bwMode="auto">
            <a:xfrm>
              <a:off x="0" y="436"/>
              <a:ext cx="408" cy="318"/>
            </a:xfrm>
            <a:prstGeom prst="rect">
              <a:avLst/>
            </a:prstGeom>
            <a:gradFill rotWithShape="1">
              <a:gsLst>
                <a:gs pos="0">
                  <a:schemeClr val="bg1"/>
                </a:gs>
                <a:gs pos="100000">
                  <a:srgbClr val="FF000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7437" name="Rectangle 28"/>
            <p:cNvSpPr>
              <a:spLocks noChangeArrowheads="1"/>
            </p:cNvSpPr>
            <p:nvPr/>
          </p:nvSpPr>
          <p:spPr bwMode="auto">
            <a:xfrm>
              <a:off x="204" y="708"/>
              <a:ext cx="5352" cy="23"/>
            </a:xfrm>
            <a:prstGeom prst="rect">
              <a:avLst/>
            </a:prstGeom>
            <a:gradFill rotWithShape="1">
              <a:gsLst>
                <a:gs pos="0">
                  <a:schemeClr val="tx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7438" name="Rectangle 29"/>
            <p:cNvSpPr>
              <a:spLocks noChangeArrowheads="1"/>
            </p:cNvSpPr>
            <p:nvPr/>
          </p:nvSpPr>
          <p:spPr bwMode="auto">
            <a:xfrm>
              <a:off x="476" y="164"/>
              <a:ext cx="11" cy="726"/>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pic>
        <p:nvPicPr>
          <p:cNvPr id="17411" name="Picture 2" descr="Радиоволны красные двигаются"/>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447800"/>
            <a:ext cx="1676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descr="helicopter7 и гандола"/>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1863" y="765175"/>
            <a:ext cx="2917825"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descr="Радиоволны синие двигаются"/>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924800" y="1458913"/>
            <a:ext cx="762000" cy="364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6"/>
          <p:cNvGrpSpPr>
            <a:grpSpLocks/>
          </p:cNvGrpSpPr>
          <p:nvPr/>
        </p:nvGrpSpPr>
        <p:grpSpPr bwMode="auto">
          <a:xfrm>
            <a:off x="152400" y="685800"/>
            <a:ext cx="6019800" cy="4267200"/>
            <a:chOff x="0" y="528"/>
            <a:chExt cx="3792" cy="2448"/>
          </a:xfrm>
        </p:grpSpPr>
        <p:grpSp>
          <p:nvGrpSpPr>
            <p:cNvPr id="17428" name="Group 7"/>
            <p:cNvGrpSpPr>
              <a:grpSpLocks/>
            </p:cNvGrpSpPr>
            <p:nvPr/>
          </p:nvGrpSpPr>
          <p:grpSpPr bwMode="auto">
            <a:xfrm>
              <a:off x="0" y="528"/>
              <a:ext cx="3792" cy="2448"/>
              <a:chOff x="0" y="672"/>
              <a:chExt cx="3408" cy="2016"/>
            </a:xfrm>
          </p:grpSpPr>
          <p:pic>
            <p:nvPicPr>
              <p:cNvPr id="17430" name="Picture 8" descr="График"/>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864"/>
                <a:ext cx="3312" cy="1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31" name="Line 9"/>
              <p:cNvSpPr>
                <a:spLocks noChangeShapeType="1"/>
              </p:cNvSpPr>
              <p:nvPr/>
            </p:nvSpPr>
            <p:spPr bwMode="auto">
              <a:xfrm>
                <a:off x="3168" y="2456"/>
                <a:ext cx="19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graphicFrame>
            <p:nvGraphicFramePr>
              <p:cNvPr id="17432" name="Object 10"/>
              <p:cNvGraphicFramePr>
                <a:graphicFrameLocks noChangeAspect="1"/>
              </p:cNvGraphicFramePr>
              <p:nvPr/>
            </p:nvGraphicFramePr>
            <p:xfrm>
              <a:off x="119" y="672"/>
              <a:ext cx="177" cy="192"/>
            </p:xfrm>
            <a:graphic>
              <a:graphicData uri="http://schemas.openxmlformats.org/presentationml/2006/ole">
                <mc:AlternateContent xmlns:mc="http://schemas.openxmlformats.org/markup-compatibility/2006">
                  <mc:Choice xmlns:v="urn:schemas-microsoft-com:vml" Requires="v">
                    <p:oleObj name="Equation" r:id="rId8" imgW="152268" imgH="164957" progId="Equation.3">
                      <p:embed/>
                    </p:oleObj>
                  </mc:Choice>
                  <mc:Fallback>
                    <p:oleObj name="Equation" r:id="rId8" imgW="152268" imgH="164957" progId="Equation.3">
                      <p:embed/>
                      <p:pic>
                        <p:nvPicPr>
                          <p:cNvPr id="17432"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 y="672"/>
                            <a:ext cx="177"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433" name="Object 11"/>
              <p:cNvGraphicFramePr>
                <a:graphicFrameLocks noChangeAspect="1"/>
              </p:cNvGraphicFramePr>
              <p:nvPr/>
            </p:nvGraphicFramePr>
            <p:xfrm>
              <a:off x="3221" y="2208"/>
              <a:ext cx="187" cy="240"/>
            </p:xfrm>
            <a:graphic>
              <a:graphicData uri="http://schemas.openxmlformats.org/presentationml/2006/ole">
                <mc:AlternateContent xmlns:mc="http://schemas.openxmlformats.org/markup-compatibility/2006">
                  <mc:Choice xmlns:v="urn:schemas-microsoft-com:vml" Requires="v">
                    <p:oleObj name="Equation" r:id="rId10" imgW="139579" imgH="177646" progId="Equation.3">
                      <p:embed/>
                    </p:oleObj>
                  </mc:Choice>
                  <mc:Fallback>
                    <p:oleObj name="Equation" r:id="rId10" imgW="139579" imgH="177646" progId="Equation.3">
                      <p:embed/>
                      <p:pic>
                        <p:nvPicPr>
                          <p:cNvPr id="17433"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21" y="2208"/>
                            <a:ext cx="187" cy="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17429" name="Line 12"/>
            <p:cNvSpPr>
              <a:spLocks noChangeShapeType="1"/>
            </p:cNvSpPr>
            <p:nvPr/>
          </p:nvSpPr>
          <p:spPr bwMode="auto">
            <a:xfrm flipV="1">
              <a:off x="279" y="672"/>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grpSp>
      <p:sp>
        <p:nvSpPr>
          <p:cNvPr id="17415" name="Rectangle 13"/>
          <p:cNvSpPr>
            <a:spLocks noChangeArrowheads="1"/>
          </p:cNvSpPr>
          <p:nvPr/>
        </p:nvSpPr>
        <p:spPr bwMode="auto">
          <a:xfrm>
            <a:off x="5562600" y="5029200"/>
            <a:ext cx="3048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nvGrpSpPr>
          <p:cNvPr id="17416" name="Group 14"/>
          <p:cNvGrpSpPr>
            <a:grpSpLocks/>
          </p:cNvGrpSpPr>
          <p:nvPr/>
        </p:nvGrpSpPr>
        <p:grpSpPr bwMode="auto">
          <a:xfrm>
            <a:off x="-76200" y="5181600"/>
            <a:ext cx="9448800" cy="1676400"/>
            <a:chOff x="-48" y="3120"/>
            <a:chExt cx="5952" cy="1200"/>
          </a:xfrm>
        </p:grpSpPr>
        <p:grpSp>
          <p:nvGrpSpPr>
            <p:cNvPr id="17419" name="Group 15"/>
            <p:cNvGrpSpPr>
              <a:grpSpLocks/>
            </p:cNvGrpSpPr>
            <p:nvPr/>
          </p:nvGrpSpPr>
          <p:grpSpPr bwMode="auto">
            <a:xfrm>
              <a:off x="-48" y="3120"/>
              <a:ext cx="5952" cy="1200"/>
              <a:chOff x="-96" y="3120"/>
              <a:chExt cx="5952" cy="1200"/>
            </a:xfrm>
          </p:grpSpPr>
          <p:grpSp>
            <p:nvGrpSpPr>
              <p:cNvPr id="17421" name="Group 16"/>
              <p:cNvGrpSpPr>
                <a:grpSpLocks/>
              </p:cNvGrpSpPr>
              <p:nvPr/>
            </p:nvGrpSpPr>
            <p:grpSpPr bwMode="auto">
              <a:xfrm>
                <a:off x="-96" y="3120"/>
                <a:ext cx="5952" cy="1200"/>
                <a:chOff x="-96" y="3120"/>
                <a:chExt cx="5952" cy="1200"/>
              </a:xfrm>
            </p:grpSpPr>
            <p:grpSp>
              <p:nvGrpSpPr>
                <p:cNvPr id="17423" name="Group 17"/>
                <p:cNvGrpSpPr>
                  <a:grpSpLocks/>
                </p:cNvGrpSpPr>
                <p:nvPr/>
              </p:nvGrpSpPr>
              <p:grpSpPr bwMode="auto">
                <a:xfrm>
                  <a:off x="-96" y="3120"/>
                  <a:ext cx="5952" cy="1200"/>
                  <a:chOff x="-96" y="3120"/>
                  <a:chExt cx="5952" cy="1200"/>
                </a:xfrm>
              </p:grpSpPr>
              <p:pic>
                <p:nvPicPr>
                  <p:cNvPr id="17425" name="Picture 18" descr="Разрез"/>
                  <p:cNvPicPr>
                    <a:picLocks noChangeAspect="1" noChangeArrowheads="1"/>
                  </p:cNvPicPr>
                  <p:nvPr/>
                </p:nvPicPr>
                <p:blipFill>
                  <a:blip r:embed="rId12">
                    <a:extLst>
                      <a:ext uri="{28A0092B-C50C-407E-A947-70E740481C1C}">
                        <a14:useLocalDpi xmlns:a14="http://schemas.microsoft.com/office/drawing/2010/main" val="0"/>
                      </a:ext>
                    </a:extLst>
                  </a:blip>
                  <a:srcRect t="8000"/>
                  <a:stretch>
                    <a:fillRect/>
                  </a:stretch>
                </p:blipFill>
                <p:spPr bwMode="auto">
                  <a:xfrm>
                    <a:off x="-96" y="3216"/>
                    <a:ext cx="5952"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6" name="Rectangle 19"/>
                  <p:cNvSpPr>
                    <a:spLocks noChangeArrowheads="1"/>
                  </p:cNvSpPr>
                  <p:nvPr/>
                </p:nvSpPr>
                <p:spPr bwMode="auto">
                  <a:xfrm>
                    <a:off x="2448" y="3120"/>
                    <a:ext cx="192" cy="144"/>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7427" name="Rectangle 20"/>
                  <p:cNvSpPr>
                    <a:spLocks noChangeArrowheads="1"/>
                  </p:cNvSpPr>
                  <p:nvPr/>
                </p:nvSpPr>
                <p:spPr bwMode="auto">
                  <a:xfrm>
                    <a:off x="96" y="3147"/>
                    <a:ext cx="192" cy="144"/>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sp>
              <p:nvSpPr>
                <p:cNvPr id="17424" name="Rectangle 21"/>
                <p:cNvSpPr>
                  <a:spLocks noChangeArrowheads="1"/>
                </p:cNvSpPr>
                <p:nvPr/>
              </p:nvSpPr>
              <p:spPr bwMode="auto">
                <a:xfrm>
                  <a:off x="3504" y="3120"/>
                  <a:ext cx="144" cy="192"/>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sp>
            <p:nvSpPr>
              <p:cNvPr id="17422" name="Rectangle 22"/>
              <p:cNvSpPr>
                <a:spLocks noChangeArrowheads="1"/>
              </p:cNvSpPr>
              <p:nvPr/>
            </p:nvSpPr>
            <p:spPr bwMode="auto">
              <a:xfrm>
                <a:off x="672" y="3120"/>
                <a:ext cx="192" cy="144"/>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sp>
          <p:nvSpPr>
            <p:cNvPr id="17420" name="Rectangle 23"/>
            <p:cNvSpPr>
              <a:spLocks noChangeArrowheads="1"/>
            </p:cNvSpPr>
            <p:nvPr/>
          </p:nvSpPr>
          <p:spPr bwMode="auto">
            <a:xfrm>
              <a:off x="5568" y="3243"/>
              <a:ext cx="96" cy="192"/>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pic>
        <p:nvPicPr>
          <p:cNvPr id="17417" name="Picture 30" descr="P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59788" y="188913"/>
            <a:ext cx="5254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8" name="Rectangle 32"/>
          <p:cNvSpPr>
            <a:spLocks noChangeArrowheads="1"/>
          </p:cNvSpPr>
          <p:nvPr/>
        </p:nvSpPr>
        <p:spPr bwMode="auto">
          <a:xfrm>
            <a:off x="1403350" y="0"/>
            <a:ext cx="7510463"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2400">
                <a:solidFill>
                  <a:schemeClr val="tx2"/>
                </a:solidFill>
              </a:rPr>
              <a:t>Аэрометоды магнитного зондирования Земли</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8"/>
          <p:cNvGrpSpPr>
            <a:grpSpLocks/>
          </p:cNvGrpSpPr>
          <p:nvPr/>
        </p:nvGrpSpPr>
        <p:grpSpPr bwMode="auto">
          <a:xfrm>
            <a:off x="0" y="0"/>
            <a:ext cx="8820150" cy="1152525"/>
            <a:chOff x="0" y="164"/>
            <a:chExt cx="5556" cy="726"/>
          </a:xfrm>
        </p:grpSpPr>
        <p:sp>
          <p:nvSpPr>
            <p:cNvPr id="13319" name="Rectangle 9"/>
            <p:cNvSpPr>
              <a:spLocks noChangeArrowheads="1"/>
            </p:cNvSpPr>
            <p:nvPr/>
          </p:nvSpPr>
          <p:spPr bwMode="auto">
            <a:xfrm>
              <a:off x="227" y="209"/>
              <a:ext cx="544" cy="272"/>
            </a:xfrm>
            <a:prstGeom prst="rect">
              <a:avLst/>
            </a:prstGeom>
            <a:gradFill rotWithShape="1">
              <a:gsLst>
                <a:gs pos="0">
                  <a:srgbClr val="0000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3320" name="Rectangle 10"/>
            <p:cNvSpPr>
              <a:spLocks noChangeArrowheads="1"/>
            </p:cNvSpPr>
            <p:nvPr/>
          </p:nvSpPr>
          <p:spPr bwMode="auto">
            <a:xfrm>
              <a:off x="317" y="481"/>
              <a:ext cx="635" cy="318"/>
            </a:xfrm>
            <a:prstGeom prst="rect">
              <a:avLst/>
            </a:prstGeom>
            <a:gradFill rotWithShape="1">
              <a:gsLst>
                <a:gs pos="0">
                  <a:srgbClr val="FFCC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3321" name="Rectangle 11"/>
            <p:cNvSpPr>
              <a:spLocks noChangeArrowheads="1"/>
            </p:cNvSpPr>
            <p:nvPr/>
          </p:nvSpPr>
          <p:spPr bwMode="auto">
            <a:xfrm>
              <a:off x="0" y="436"/>
              <a:ext cx="408" cy="318"/>
            </a:xfrm>
            <a:prstGeom prst="rect">
              <a:avLst/>
            </a:prstGeom>
            <a:gradFill rotWithShape="1">
              <a:gsLst>
                <a:gs pos="0">
                  <a:schemeClr val="bg1"/>
                </a:gs>
                <a:gs pos="100000">
                  <a:srgbClr val="FF000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3322" name="Rectangle 12"/>
            <p:cNvSpPr>
              <a:spLocks noChangeArrowheads="1"/>
            </p:cNvSpPr>
            <p:nvPr/>
          </p:nvSpPr>
          <p:spPr bwMode="auto">
            <a:xfrm>
              <a:off x="204" y="708"/>
              <a:ext cx="5352" cy="23"/>
            </a:xfrm>
            <a:prstGeom prst="rect">
              <a:avLst/>
            </a:prstGeom>
            <a:gradFill rotWithShape="1">
              <a:gsLst>
                <a:gs pos="0">
                  <a:schemeClr val="tx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3323" name="Rectangle 13"/>
            <p:cNvSpPr>
              <a:spLocks noChangeArrowheads="1"/>
            </p:cNvSpPr>
            <p:nvPr/>
          </p:nvSpPr>
          <p:spPr bwMode="auto">
            <a:xfrm>
              <a:off x="476" y="164"/>
              <a:ext cx="11" cy="726"/>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sp>
        <p:nvSpPr>
          <p:cNvPr id="13315" name="Rectangle 2"/>
          <p:cNvSpPr>
            <a:spLocks noGrp="1" noChangeArrowheads="1"/>
          </p:cNvSpPr>
          <p:nvPr>
            <p:ph type="title"/>
          </p:nvPr>
        </p:nvSpPr>
        <p:spPr>
          <a:xfrm>
            <a:off x="250825" y="260350"/>
            <a:ext cx="8893175" cy="633413"/>
          </a:xfrm>
        </p:spPr>
        <p:txBody>
          <a:bodyPr/>
          <a:lstStyle/>
          <a:p>
            <a:r>
              <a:rPr lang="ru-RU" sz="3200" dirty="0"/>
              <a:t>Моделирование </a:t>
            </a:r>
            <a:r>
              <a:rPr lang="ru-RU" sz="3200" dirty="0" err="1"/>
              <a:t>волноведущих</a:t>
            </a:r>
            <a:r>
              <a:rPr lang="ru-RU" sz="3200" dirty="0"/>
              <a:t> структур</a:t>
            </a:r>
            <a:endParaRPr lang="en-US" sz="3200" dirty="0"/>
          </a:p>
        </p:txBody>
      </p:sp>
      <p:pic>
        <p:nvPicPr>
          <p:cNvPr id="13316" name="Picture 14" descr="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7419" y="110908"/>
            <a:ext cx="5254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Подзаголовок 2">
            <a:extLst>
              <a:ext uri="{FF2B5EF4-FFF2-40B4-BE49-F238E27FC236}">
                <a16:creationId xmlns:a16="http://schemas.microsoft.com/office/drawing/2014/main" id="{3DC94AAE-E863-47EB-998E-684798867FE1}"/>
              </a:ext>
            </a:extLst>
          </p:cNvPr>
          <p:cNvSpPr txBox="1">
            <a:spLocks/>
          </p:cNvSpPr>
          <p:nvPr/>
        </p:nvSpPr>
        <p:spPr>
          <a:xfrm>
            <a:off x="376254" y="1306946"/>
            <a:ext cx="8351712" cy="1727681"/>
          </a:xfrm>
          <a:prstGeom prst="rect">
            <a:avLst/>
          </a:prstGeom>
        </p:spPr>
        <p:txBody>
          <a:bodyPr>
            <a:normAutofit fontScale="92500"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just">
              <a:lnSpc>
                <a:spcPct val="90000"/>
              </a:lnSpc>
              <a:buNone/>
            </a:pPr>
            <a:r>
              <a:rPr lang="ru-RU" altLang="en-US" sz="2000" b="1" dirty="0">
                <a:latin typeface="Times New Roman" panose="02020603050405020304" pitchFamily="18" charset="0"/>
                <a:cs typeface="Times New Roman" panose="02020603050405020304" pitchFamily="18" charset="0"/>
              </a:rPr>
              <a:t>Волноводы</a:t>
            </a:r>
            <a:r>
              <a:rPr lang="ru-RU" altLang="en-US" dirty="0"/>
              <a:t> служат для передачи электромагнитных волн, которые распространяются вдоль волновода, отражаясь от его стенок. Волноводы применяются в современных радиолокационных станциях, ускорителях элементарных частиц, оптоволоконных линиях связи, медицинских приборах и т.д. Математическое моделирование применяется для изучения процессов распространения волн в волноводах и проектирования устройств с заданными свойствами.</a:t>
            </a:r>
          </a:p>
          <a:p>
            <a:pPr algn="just"/>
            <a:endParaRPr lang="en-US" dirty="0"/>
          </a:p>
        </p:txBody>
      </p:sp>
      <p:pic>
        <p:nvPicPr>
          <p:cNvPr id="14" name="Рисунок 11">
            <a:extLst>
              <a:ext uri="{FF2B5EF4-FFF2-40B4-BE49-F238E27FC236}">
                <a16:creationId xmlns:a16="http://schemas.microsoft.com/office/drawing/2014/main" id="{E4B183EC-6431-463A-B4E9-D91087F645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9216" y="3568983"/>
            <a:ext cx="3439815" cy="2734965"/>
          </a:xfrm>
          <a:prstGeom prst="rect">
            <a:avLst/>
          </a:prstGeom>
        </p:spPr>
      </p:pic>
      <p:pic>
        <p:nvPicPr>
          <p:cNvPr id="13" name="Рисунок 9" descr="Изображение выглядит как текст, карта&#10;&#10;Автоматически созданное описание">
            <a:extLst>
              <a:ext uri="{FF2B5EF4-FFF2-40B4-BE49-F238E27FC236}">
                <a16:creationId xmlns:a16="http://schemas.microsoft.com/office/drawing/2014/main" id="{1389D732-E2D2-4788-8EB2-5F1B6C979E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313" y="3260909"/>
            <a:ext cx="4943903" cy="3176211"/>
          </a:xfrm>
          <a:prstGeom prst="rect">
            <a:avLst/>
          </a:prstGeom>
        </p:spPr>
      </p:pic>
    </p:spTree>
    <p:extLst>
      <p:ext uri="{BB962C8B-B14F-4D97-AF65-F5344CB8AC3E}">
        <p14:creationId xmlns:p14="http://schemas.microsoft.com/office/powerpoint/2010/main" val="493854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8"/>
          <p:cNvGrpSpPr>
            <a:grpSpLocks/>
          </p:cNvGrpSpPr>
          <p:nvPr/>
        </p:nvGrpSpPr>
        <p:grpSpPr bwMode="auto">
          <a:xfrm>
            <a:off x="0" y="0"/>
            <a:ext cx="8820150" cy="1152525"/>
            <a:chOff x="0" y="164"/>
            <a:chExt cx="5556" cy="726"/>
          </a:xfrm>
        </p:grpSpPr>
        <p:sp>
          <p:nvSpPr>
            <p:cNvPr id="13319" name="Rectangle 9"/>
            <p:cNvSpPr>
              <a:spLocks noChangeArrowheads="1"/>
            </p:cNvSpPr>
            <p:nvPr/>
          </p:nvSpPr>
          <p:spPr bwMode="auto">
            <a:xfrm>
              <a:off x="227" y="209"/>
              <a:ext cx="544" cy="272"/>
            </a:xfrm>
            <a:prstGeom prst="rect">
              <a:avLst/>
            </a:prstGeom>
            <a:gradFill rotWithShape="1">
              <a:gsLst>
                <a:gs pos="0">
                  <a:srgbClr val="0000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3320" name="Rectangle 10"/>
            <p:cNvSpPr>
              <a:spLocks noChangeArrowheads="1"/>
            </p:cNvSpPr>
            <p:nvPr/>
          </p:nvSpPr>
          <p:spPr bwMode="auto">
            <a:xfrm>
              <a:off x="317" y="481"/>
              <a:ext cx="635" cy="318"/>
            </a:xfrm>
            <a:prstGeom prst="rect">
              <a:avLst/>
            </a:prstGeom>
            <a:gradFill rotWithShape="1">
              <a:gsLst>
                <a:gs pos="0">
                  <a:srgbClr val="FFCC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3321" name="Rectangle 11"/>
            <p:cNvSpPr>
              <a:spLocks noChangeArrowheads="1"/>
            </p:cNvSpPr>
            <p:nvPr/>
          </p:nvSpPr>
          <p:spPr bwMode="auto">
            <a:xfrm>
              <a:off x="0" y="436"/>
              <a:ext cx="408" cy="318"/>
            </a:xfrm>
            <a:prstGeom prst="rect">
              <a:avLst/>
            </a:prstGeom>
            <a:gradFill rotWithShape="1">
              <a:gsLst>
                <a:gs pos="0">
                  <a:schemeClr val="bg1"/>
                </a:gs>
                <a:gs pos="100000">
                  <a:srgbClr val="FF000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3322" name="Rectangle 12"/>
            <p:cNvSpPr>
              <a:spLocks noChangeArrowheads="1"/>
            </p:cNvSpPr>
            <p:nvPr/>
          </p:nvSpPr>
          <p:spPr bwMode="auto">
            <a:xfrm>
              <a:off x="204" y="708"/>
              <a:ext cx="5352" cy="23"/>
            </a:xfrm>
            <a:prstGeom prst="rect">
              <a:avLst/>
            </a:prstGeom>
            <a:gradFill rotWithShape="1">
              <a:gsLst>
                <a:gs pos="0">
                  <a:schemeClr val="tx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3323" name="Rectangle 13"/>
            <p:cNvSpPr>
              <a:spLocks noChangeArrowheads="1"/>
            </p:cNvSpPr>
            <p:nvPr/>
          </p:nvSpPr>
          <p:spPr bwMode="auto">
            <a:xfrm>
              <a:off x="476" y="164"/>
              <a:ext cx="11" cy="726"/>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sp>
        <p:nvSpPr>
          <p:cNvPr id="13315" name="Rectangle 2"/>
          <p:cNvSpPr>
            <a:spLocks noGrp="1" noChangeArrowheads="1"/>
          </p:cNvSpPr>
          <p:nvPr>
            <p:ph type="title"/>
          </p:nvPr>
        </p:nvSpPr>
        <p:spPr>
          <a:xfrm>
            <a:off x="250825" y="260350"/>
            <a:ext cx="8893175" cy="633413"/>
          </a:xfrm>
        </p:spPr>
        <p:txBody>
          <a:bodyPr/>
          <a:lstStyle/>
          <a:p>
            <a:r>
              <a:rPr lang="ru-RU" sz="3200" dirty="0"/>
              <a:t>Моделирование </a:t>
            </a:r>
            <a:r>
              <a:rPr lang="ru-RU" sz="3200" dirty="0" err="1"/>
              <a:t>плазмонных</a:t>
            </a:r>
            <a:r>
              <a:rPr lang="ru-RU" sz="3200" dirty="0"/>
              <a:t> структур</a:t>
            </a:r>
            <a:endParaRPr lang="en-US" sz="3200" dirty="0"/>
          </a:p>
        </p:txBody>
      </p:sp>
      <p:pic>
        <p:nvPicPr>
          <p:cNvPr id="13316" name="Picture 14" descr="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7419" y="110908"/>
            <a:ext cx="5254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Подзаголовок 2">
            <a:extLst>
              <a:ext uri="{FF2B5EF4-FFF2-40B4-BE49-F238E27FC236}">
                <a16:creationId xmlns:a16="http://schemas.microsoft.com/office/drawing/2014/main" id="{3DC94AAE-E863-47EB-998E-684798867FE1}"/>
              </a:ext>
            </a:extLst>
          </p:cNvPr>
          <p:cNvSpPr txBox="1">
            <a:spLocks/>
          </p:cNvSpPr>
          <p:nvPr/>
        </p:nvSpPr>
        <p:spPr>
          <a:xfrm>
            <a:off x="376254" y="1306946"/>
            <a:ext cx="8351712" cy="1727681"/>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just">
              <a:lnSpc>
                <a:spcPct val="90000"/>
              </a:lnSpc>
              <a:buNone/>
            </a:pPr>
            <a:endParaRPr lang="ru-RU" altLang="en-US" dirty="0"/>
          </a:p>
          <a:p>
            <a:pPr algn="just"/>
            <a:endParaRPr lang="en-US" dirty="0"/>
          </a:p>
        </p:txBody>
      </p:sp>
      <p:pic>
        <p:nvPicPr>
          <p:cNvPr id="3" name="Рисунок 2">
            <a:extLst>
              <a:ext uri="{FF2B5EF4-FFF2-40B4-BE49-F238E27FC236}">
                <a16:creationId xmlns:a16="http://schemas.microsoft.com/office/drawing/2014/main" id="{482261C2-AEAD-4188-9547-78CC0A6313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650" y="1306945"/>
            <a:ext cx="8329805" cy="5202705"/>
          </a:xfrm>
          <a:prstGeom prst="rect">
            <a:avLst/>
          </a:prstGeom>
        </p:spPr>
      </p:pic>
    </p:spTree>
    <p:extLst>
      <p:ext uri="{BB962C8B-B14F-4D97-AF65-F5344CB8AC3E}">
        <p14:creationId xmlns:p14="http://schemas.microsoft.com/office/powerpoint/2010/main" val="466860360"/>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Обычная">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Обычная">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Обычная">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TotalTime>
  <Words>2173</Words>
  <Application>Microsoft Office PowerPoint</Application>
  <PresentationFormat>On-screen Show (4:3)</PresentationFormat>
  <Paragraphs>277</Paragraphs>
  <Slides>29</Slides>
  <Notes>27</Notes>
  <HiddenSlides>0</HiddenSlides>
  <MMClips>4</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2</vt:i4>
      </vt:variant>
      <vt:variant>
        <vt:lpstr>Slide Titles</vt:lpstr>
      </vt:variant>
      <vt:variant>
        <vt:i4>29</vt:i4>
      </vt:variant>
    </vt:vector>
  </HeadingPairs>
  <TitlesOfParts>
    <vt:vector size="43" baseType="lpstr">
      <vt:lpstr>Algerian</vt:lpstr>
      <vt:lpstr>Arial</vt:lpstr>
      <vt:lpstr>Calibri</vt:lpstr>
      <vt:lpstr>Cambria Math</vt:lpstr>
      <vt:lpstr>Consolas</vt:lpstr>
      <vt:lpstr>Times New Roman</vt:lpstr>
      <vt:lpstr>Tw Cen MT</vt:lpstr>
      <vt:lpstr>Wingdings</vt:lpstr>
      <vt:lpstr>Wingdings 2</vt:lpstr>
      <vt:lpstr>Wingdings 3</vt:lpstr>
      <vt:lpstr>Оформление по умолчанию</vt:lpstr>
      <vt:lpstr>Обычная</vt:lpstr>
      <vt:lpstr>Equation</vt:lpstr>
      <vt:lpstr>Формула</vt:lpstr>
      <vt:lpstr>Кафедра математической физики</vt:lpstr>
      <vt:lpstr>Основные научные направления</vt:lpstr>
      <vt:lpstr>Обратные задачи и их применения</vt:lpstr>
      <vt:lpstr>Обратная задача электрокардиографии</vt:lpstr>
      <vt:lpstr>Обратная задача электрокардиографии (продолжение)</vt:lpstr>
      <vt:lpstr>PowerPoint Presentation</vt:lpstr>
      <vt:lpstr>PowerPoint Presentation</vt:lpstr>
      <vt:lpstr>Моделирование волноведущих структур</vt:lpstr>
      <vt:lpstr>Моделирование плазмонных структур</vt:lpstr>
      <vt:lpstr>Адаптивное управление подавлением искажений в системах с обратной связью</vt:lpstr>
      <vt:lpstr>Функционально-дифференциальные уравнения (ФДУ) с  преобразованиями пространственных аргументов и запаздыванием</vt:lpstr>
      <vt:lpstr>Структурообразование в ФДУ диффузии с запаздыванием</vt:lpstr>
      <vt:lpstr>ФДУ диффузии с управляемой Фурье-фильтрацией</vt:lpstr>
      <vt:lpstr>PowerPoint Presentation</vt:lpstr>
      <vt:lpstr>Обратная задача лазерной дифрактометрии для диагностики заболеваний крови</vt:lpstr>
      <vt:lpstr>Зрение как формирование изображения оптической системой глаза </vt:lpstr>
      <vt:lpstr>Математическая модель оптической системы формирования изображений 3-D полупрозрачных объектов</vt:lpstr>
      <vt:lpstr>Пример 3-D секционирования сосудов глазного дна</vt:lpstr>
      <vt:lpstr>Доплеровское исследование</vt:lpstr>
      <vt:lpstr>Методы повышения качества</vt:lpstr>
      <vt:lpstr>Методы повышения качества</vt:lpstr>
      <vt:lpstr>Построение модельной серии</vt:lpstr>
      <vt:lpstr>Построение модельной серии</vt:lpstr>
      <vt:lpstr>Повышение резкости с помощью деформации пиксельной сетки</vt:lpstr>
      <vt:lpstr>Анализ гистологических изображений (включая полнослайдовые [WSI])</vt:lpstr>
      <vt:lpstr>Машинное обучение и объяснимые модели</vt:lpstr>
      <vt:lpstr>Вычислительные эксперименты</vt:lpstr>
      <vt:lpstr>Современные технологии программирования</vt:lpstr>
      <vt:lpstr>Учебный план</vt:lpstr>
    </vt:vector>
  </TitlesOfParts>
  <Company>CMC MSU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Sergey B. Berezin</dc:creator>
  <cp:lastModifiedBy>Сергей Березин</cp:lastModifiedBy>
  <cp:revision>158</cp:revision>
  <dcterms:created xsi:type="dcterms:W3CDTF">2005-02-18T16:34:28Z</dcterms:created>
  <dcterms:modified xsi:type="dcterms:W3CDTF">2023-03-28T09:16:06Z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b-sebere@microsoft.com</vt:lpwstr>
  </property>
  <property fmtid="{D5CDD505-2E9C-101B-9397-08002B2CF9AE}" pid="5" name="MSIP_Label_f42aa342-8706-4288-bd11-ebb85995028c_SetDate">
    <vt:lpwstr>2018-03-26T12:45:42.5976971Z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